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3"/>
  </p:notesMasterIdLst>
  <p:sldIdLst>
    <p:sldId id="256" r:id="rId5"/>
    <p:sldId id="258" r:id="rId6"/>
    <p:sldId id="257" r:id="rId7"/>
    <p:sldId id="259" r:id="rId8"/>
    <p:sldId id="260" r:id="rId9"/>
    <p:sldId id="261" r:id="rId10"/>
    <p:sldId id="262" r:id="rId11"/>
    <p:sldId id="263" r:id="rId12"/>
    <p:sldId id="264" r:id="rId13"/>
    <p:sldId id="265" r:id="rId14"/>
    <p:sldId id="308" r:id="rId15"/>
    <p:sldId id="309" r:id="rId16"/>
    <p:sldId id="266" r:id="rId17"/>
    <p:sldId id="268" r:id="rId18"/>
    <p:sldId id="269" r:id="rId19"/>
    <p:sldId id="270" r:id="rId20"/>
    <p:sldId id="291" r:id="rId21"/>
    <p:sldId id="312" r:id="rId22"/>
    <p:sldId id="271" r:id="rId23"/>
    <p:sldId id="272" r:id="rId24"/>
    <p:sldId id="281" r:id="rId25"/>
    <p:sldId id="313" r:id="rId26"/>
    <p:sldId id="314" r:id="rId27"/>
    <p:sldId id="274" r:id="rId28"/>
    <p:sldId id="290" r:id="rId29"/>
    <p:sldId id="284" r:id="rId30"/>
    <p:sldId id="283" r:id="rId31"/>
    <p:sldId id="287" r:id="rId32"/>
    <p:sldId id="275" r:id="rId33"/>
    <p:sldId id="276" r:id="rId34"/>
    <p:sldId id="305" r:id="rId35"/>
    <p:sldId id="306" r:id="rId36"/>
    <p:sldId id="299" r:id="rId37"/>
    <p:sldId id="300" r:id="rId38"/>
    <p:sldId id="286" r:id="rId39"/>
    <p:sldId id="292" r:id="rId40"/>
    <p:sldId id="293" r:id="rId41"/>
    <p:sldId id="294" r:id="rId42"/>
    <p:sldId id="295" r:id="rId43"/>
    <p:sldId id="296" r:id="rId44"/>
    <p:sldId id="297" r:id="rId45"/>
    <p:sldId id="298" r:id="rId46"/>
    <p:sldId id="301" r:id="rId47"/>
    <p:sldId id="302" r:id="rId48"/>
    <p:sldId id="303" r:id="rId49"/>
    <p:sldId id="304" r:id="rId50"/>
    <p:sldId id="277" r:id="rId51"/>
    <p:sldId id="280"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p:scale>
          <a:sx n="47" d="100"/>
          <a:sy n="47" d="100"/>
        </p:scale>
        <p:origin x="588"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F8F129-37B4-481F-90C0-7292810601C0}" type="doc">
      <dgm:prSet loTypeId="urn:microsoft.com/office/officeart/2009/3/layout/IncreasingArrowsProcess" loCatId="process" qsTypeId="urn:microsoft.com/office/officeart/2005/8/quickstyle/simple1" qsCatId="simple" csTypeId="urn:microsoft.com/office/officeart/2005/8/colors/accent6_3" csCatId="accent6" phldr="1"/>
      <dgm:spPr/>
      <dgm:t>
        <a:bodyPr/>
        <a:lstStyle/>
        <a:p>
          <a:endParaRPr lang="en-AU"/>
        </a:p>
      </dgm:t>
    </dgm:pt>
    <dgm:pt modelId="{26F190D8-E953-4C2A-92EE-4665D9D0AA63}">
      <dgm:prSet phldrT="[Text]"/>
      <dgm:spPr/>
      <dgm:t>
        <a:bodyPr/>
        <a:lstStyle/>
        <a:p>
          <a:r>
            <a:rPr lang="en-AU" dirty="0"/>
            <a:t>Gender</a:t>
          </a:r>
        </a:p>
      </dgm:t>
    </dgm:pt>
    <dgm:pt modelId="{CA2B97FC-EC72-46F1-B951-5A4717D4CB77}" type="parTrans" cxnId="{8094B6E4-BCD8-4D96-8D4D-F9A9EA3490E5}">
      <dgm:prSet/>
      <dgm:spPr/>
      <dgm:t>
        <a:bodyPr/>
        <a:lstStyle/>
        <a:p>
          <a:endParaRPr lang="en-AU"/>
        </a:p>
      </dgm:t>
    </dgm:pt>
    <dgm:pt modelId="{AB1DC002-DEDD-424D-A4C9-119DE5C43BC2}" type="sibTrans" cxnId="{8094B6E4-BCD8-4D96-8D4D-F9A9EA3490E5}">
      <dgm:prSet/>
      <dgm:spPr/>
      <dgm:t>
        <a:bodyPr/>
        <a:lstStyle/>
        <a:p>
          <a:endParaRPr lang="en-AU"/>
        </a:p>
      </dgm:t>
    </dgm:pt>
    <dgm:pt modelId="{93EAA7DE-A853-48B5-9848-D9CA00417A88}">
      <dgm:prSet phldrT="[Text]" custT="1"/>
      <dgm:spPr/>
      <dgm:t>
        <a:bodyPr/>
        <a:lstStyle/>
        <a:p>
          <a:pPr>
            <a:buNone/>
          </a:pPr>
          <a:r>
            <a:rPr lang="en-US" sz="1600" dirty="0"/>
            <a:t>The gender is determined, if it is a female the vet can tell if it:</a:t>
          </a:r>
          <a:endParaRPr lang="en-AU" sz="1600" dirty="0"/>
        </a:p>
      </dgm:t>
    </dgm:pt>
    <dgm:pt modelId="{DF4191CC-CCD6-4C1A-A906-9C34B03E18E0}" type="parTrans" cxnId="{BD8623C8-C871-4770-B39D-1C867029A161}">
      <dgm:prSet/>
      <dgm:spPr/>
      <dgm:t>
        <a:bodyPr/>
        <a:lstStyle/>
        <a:p>
          <a:endParaRPr lang="en-AU"/>
        </a:p>
      </dgm:t>
    </dgm:pt>
    <dgm:pt modelId="{4C6C52DF-13C0-40F2-84B8-CF9C5D2E3BD4}" type="sibTrans" cxnId="{BD8623C8-C871-4770-B39D-1C867029A161}">
      <dgm:prSet/>
      <dgm:spPr/>
      <dgm:t>
        <a:bodyPr/>
        <a:lstStyle/>
        <a:p>
          <a:endParaRPr lang="en-AU"/>
        </a:p>
      </dgm:t>
    </dgm:pt>
    <dgm:pt modelId="{CF8D399A-E4A3-4032-BA47-AC385B8DA153}">
      <dgm:prSet phldrT="[Text]"/>
      <dgm:spPr/>
      <dgm:t>
        <a:bodyPr/>
        <a:lstStyle/>
        <a:p>
          <a:r>
            <a:rPr lang="en-AU" dirty="0"/>
            <a:t>Risk</a:t>
          </a:r>
        </a:p>
      </dgm:t>
    </dgm:pt>
    <dgm:pt modelId="{C9A0596F-7818-45B4-AAA3-9C160B51457B}" type="parTrans" cxnId="{E075FB0D-4E24-49B2-9D98-45E428335683}">
      <dgm:prSet/>
      <dgm:spPr/>
      <dgm:t>
        <a:bodyPr/>
        <a:lstStyle/>
        <a:p>
          <a:endParaRPr lang="en-AU"/>
        </a:p>
      </dgm:t>
    </dgm:pt>
    <dgm:pt modelId="{0B8CE8B1-8EFC-4BEF-9C10-2B538DC78C35}" type="sibTrans" cxnId="{E075FB0D-4E24-49B2-9D98-45E428335683}">
      <dgm:prSet/>
      <dgm:spPr/>
      <dgm:t>
        <a:bodyPr/>
        <a:lstStyle/>
        <a:p>
          <a:endParaRPr lang="en-AU"/>
        </a:p>
      </dgm:t>
    </dgm:pt>
    <dgm:pt modelId="{5B0CAD85-72D4-49CD-8CE5-A358A9C13DCB}">
      <dgm:prSet phldrT="[Text]" custT="1"/>
      <dgm:spPr/>
      <dgm:t>
        <a:bodyPr/>
        <a:lstStyle/>
        <a:p>
          <a:pPr>
            <a:buNone/>
          </a:pPr>
          <a:r>
            <a:rPr lang="en-US" sz="1600" dirty="0"/>
            <a:t>The risk posed by the incursion is based on…</a:t>
          </a:r>
          <a:endParaRPr lang="en-AU" sz="1600" dirty="0"/>
        </a:p>
      </dgm:t>
    </dgm:pt>
    <dgm:pt modelId="{D73E1184-44E3-4C5A-BCCA-835FCCF48C08}" type="parTrans" cxnId="{BB938084-6361-4E8C-9BD4-BAABA9B3048B}">
      <dgm:prSet/>
      <dgm:spPr/>
      <dgm:t>
        <a:bodyPr/>
        <a:lstStyle/>
        <a:p>
          <a:endParaRPr lang="en-AU"/>
        </a:p>
      </dgm:t>
    </dgm:pt>
    <dgm:pt modelId="{184E8623-18D7-4627-BBCB-1ED0154AE26F}" type="sibTrans" cxnId="{BB938084-6361-4E8C-9BD4-BAABA9B3048B}">
      <dgm:prSet/>
      <dgm:spPr/>
      <dgm:t>
        <a:bodyPr/>
        <a:lstStyle/>
        <a:p>
          <a:endParaRPr lang="en-AU"/>
        </a:p>
      </dgm:t>
    </dgm:pt>
    <dgm:pt modelId="{358FEC2B-095B-4347-92BA-CC0AE4FA738E}">
      <dgm:prSet phldrT="[Text]"/>
      <dgm:spPr/>
      <dgm:t>
        <a:bodyPr/>
        <a:lstStyle/>
        <a:p>
          <a:r>
            <a:rPr lang="en-US" dirty="0"/>
            <a:t>If the toad is female:</a:t>
          </a:r>
          <a:endParaRPr lang="en-AU" dirty="0"/>
        </a:p>
      </dgm:t>
    </dgm:pt>
    <dgm:pt modelId="{21B72AE5-6496-4253-8C4A-C5ACDEE392CD}" type="parTrans" cxnId="{48FA6633-9F89-4902-98C1-EEB60D7450E5}">
      <dgm:prSet/>
      <dgm:spPr/>
      <dgm:t>
        <a:bodyPr/>
        <a:lstStyle/>
        <a:p>
          <a:endParaRPr lang="en-AU"/>
        </a:p>
      </dgm:t>
    </dgm:pt>
    <dgm:pt modelId="{19A8D159-7228-4810-8DA0-0B3E73251AE0}" type="sibTrans" cxnId="{48FA6633-9F89-4902-98C1-EEB60D7450E5}">
      <dgm:prSet/>
      <dgm:spPr/>
      <dgm:t>
        <a:bodyPr/>
        <a:lstStyle/>
        <a:p>
          <a:endParaRPr lang="en-AU"/>
        </a:p>
      </dgm:t>
    </dgm:pt>
    <dgm:pt modelId="{84B16162-5B88-45AD-B25F-67C62A1EAAA2}">
      <dgm:prSet custT="1"/>
      <dgm:spPr/>
      <dgm:t>
        <a:bodyPr/>
        <a:lstStyle/>
        <a:p>
          <a:pPr>
            <a:buFont typeface="Arial" panose="020B0604020202020204" pitchFamily="34" charset="0"/>
            <a:buChar char="•"/>
          </a:pPr>
          <a:r>
            <a:rPr lang="en-US" sz="1600" dirty="0"/>
            <a:t>Number of animals found (one individual is lower risk than more than one) and</a:t>
          </a:r>
        </a:p>
      </dgm:t>
    </dgm:pt>
    <dgm:pt modelId="{DE6A691F-968E-423A-9190-97F16508B372}" type="parTrans" cxnId="{873E6FD4-5FDD-4D6A-819D-4D98DDF9A850}">
      <dgm:prSet/>
      <dgm:spPr/>
      <dgm:t>
        <a:bodyPr/>
        <a:lstStyle/>
        <a:p>
          <a:endParaRPr lang="en-AU"/>
        </a:p>
      </dgm:t>
    </dgm:pt>
    <dgm:pt modelId="{B6AD3CA5-36A3-400D-83C9-FFC933228350}" type="sibTrans" cxnId="{873E6FD4-5FDD-4D6A-819D-4D98DDF9A850}">
      <dgm:prSet/>
      <dgm:spPr/>
      <dgm:t>
        <a:bodyPr/>
        <a:lstStyle/>
        <a:p>
          <a:endParaRPr lang="en-AU"/>
        </a:p>
      </dgm:t>
    </dgm:pt>
    <dgm:pt modelId="{C510AB3C-12F0-4036-9B46-07E79AD067CE}">
      <dgm:prSet custT="1"/>
      <dgm:spPr/>
      <dgm:t>
        <a:bodyPr/>
        <a:lstStyle/>
        <a:p>
          <a:pPr>
            <a:buFont typeface="Arial" panose="020B0604020202020204" pitchFamily="34" charset="0"/>
            <a:buChar char="•"/>
          </a:pPr>
          <a:r>
            <a:rPr lang="en-US" sz="1600" dirty="0"/>
            <a:t>Gender - males are a lower risk than females who may be carrying eggs or have just laid some.</a:t>
          </a:r>
        </a:p>
      </dgm:t>
    </dgm:pt>
    <dgm:pt modelId="{4F7D2875-219F-4A34-A195-45E1B0DBBCD0}" type="parTrans" cxnId="{89DAA1EC-E06B-4287-A4E5-94ABDDFFA0B4}">
      <dgm:prSet/>
      <dgm:spPr/>
      <dgm:t>
        <a:bodyPr/>
        <a:lstStyle/>
        <a:p>
          <a:endParaRPr lang="en-AU"/>
        </a:p>
      </dgm:t>
    </dgm:pt>
    <dgm:pt modelId="{8F992547-BCBD-4EEE-84C5-BAA677E589A7}" type="sibTrans" cxnId="{89DAA1EC-E06B-4287-A4E5-94ABDDFFA0B4}">
      <dgm:prSet/>
      <dgm:spPr/>
      <dgm:t>
        <a:bodyPr/>
        <a:lstStyle/>
        <a:p>
          <a:endParaRPr lang="en-AU"/>
        </a:p>
      </dgm:t>
    </dgm:pt>
    <dgm:pt modelId="{DF32D3A7-3F54-44C9-9A94-BE3B04EF967A}">
      <dgm:prSet phldrT="[Text]" custT="1"/>
      <dgm:spPr/>
      <dgm:t>
        <a:bodyPr/>
        <a:lstStyle/>
        <a:p>
          <a:pPr>
            <a:buFont typeface="Arial" panose="020B0604020202020204" pitchFamily="34" charset="0"/>
            <a:buChar char="•"/>
          </a:pPr>
          <a:r>
            <a:rPr lang="en-US" sz="1600" dirty="0"/>
            <a:t>Is she reproductively mature?</a:t>
          </a:r>
          <a:endParaRPr lang="en-AU" sz="1600" dirty="0"/>
        </a:p>
      </dgm:t>
    </dgm:pt>
    <dgm:pt modelId="{801261FD-AADC-4A1E-9DC1-2EFBD0B40D39}" type="parTrans" cxnId="{10D9EFB6-8DA1-4ACA-8F4D-6C2921F06EE8}">
      <dgm:prSet/>
      <dgm:spPr/>
      <dgm:t>
        <a:bodyPr/>
        <a:lstStyle/>
        <a:p>
          <a:endParaRPr lang="en-AU"/>
        </a:p>
      </dgm:t>
    </dgm:pt>
    <dgm:pt modelId="{40128E6C-11BB-471A-A602-A8BD786B55A2}" type="sibTrans" cxnId="{10D9EFB6-8DA1-4ACA-8F4D-6C2921F06EE8}">
      <dgm:prSet/>
      <dgm:spPr/>
      <dgm:t>
        <a:bodyPr/>
        <a:lstStyle/>
        <a:p>
          <a:endParaRPr lang="en-AU"/>
        </a:p>
      </dgm:t>
    </dgm:pt>
    <dgm:pt modelId="{6872FAFF-B9EC-46FC-8419-7165F04A050E}">
      <dgm:prSet phldrT="[Text]" custT="1"/>
      <dgm:spPr/>
      <dgm:t>
        <a:bodyPr/>
        <a:lstStyle/>
        <a:p>
          <a:pPr>
            <a:buFont typeface="Arial" panose="020B0604020202020204" pitchFamily="34" charset="0"/>
            <a:buChar char="•"/>
          </a:pPr>
          <a:r>
            <a:rPr lang="en-US" sz="1600" dirty="0"/>
            <a:t>Does she have eggs?</a:t>
          </a:r>
          <a:endParaRPr lang="en-AU" sz="1600" dirty="0"/>
        </a:p>
      </dgm:t>
    </dgm:pt>
    <dgm:pt modelId="{45D23597-F3AF-47F6-B824-791202AB67E8}" type="parTrans" cxnId="{1B505838-672A-4F68-8D84-8A2312796B61}">
      <dgm:prSet/>
      <dgm:spPr/>
      <dgm:t>
        <a:bodyPr/>
        <a:lstStyle/>
        <a:p>
          <a:endParaRPr lang="en-AU"/>
        </a:p>
      </dgm:t>
    </dgm:pt>
    <dgm:pt modelId="{6A2C33D1-F5E0-4767-A480-33A8DB5217EA}" type="sibTrans" cxnId="{1B505838-672A-4F68-8D84-8A2312796B61}">
      <dgm:prSet/>
      <dgm:spPr/>
      <dgm:t>
        <a:bodyPr/>
        <a:lstStyle/>
        <a:p>
          <a:endParaRPr lang="en-AU"/>
        </a:p>
      </dgm:t>
    </dgm:pt>
    <dgm:pt modelId="{A11DF5EF-3A89-4C02-84AC-D0BC7EF28FBA}">
      <dgm:prSet phldrT="[Text]" custT="1"/>
      <dgm:spPr/>
      <dgm:t>
        <a:bodyPr/>
        <a:lstStyle/>
        <a:p>
          <a:pPr>
            <a:buFont typeface="Arial" panose="020B0604020202020204" pitchFamily="34" charset="0"/>
            <a:buChar char="•"/>
          </a:pPr>
          <a:r>
            <a:rPr lang="en-US" sz="1600" dirty="0"/>
            <a:t>Is there evidence of previous breeding?</a:t>
          </a:r>
          <a:endParaRPr lang="en-AU" sz="1600" dirty="0"/>
        </a:p>
      </dgm:t>
    </dgm:pt>
    <dgm:pt modelId="{551EFC4D-2CB6-49D7-8060-50A1C11A8EAB}" type="parTrans" cxnId="{B7B057AF-B1DE-4AC2-BE65-7562CC827A50}">
      <dgm:prSet/>
      <dgm:spPr/>
      <dgm:t>
        <a:bodyPr/>
        <a:lstStyle/>
        <a:p>
          <a:endParaRPr lang="en-AU"/>
        </a:p>
      </dgm:t>
    </dgm:pt>
    <dgm:pt modelId="{447F4545-724A-42F0-9494-B665D853B1B5}" type="sibTrans" cxnId="{B7B057AF-B1DE-4AC2-BE65-7562CC827A50}">
      <dgm:prSet/>
      <dgm:spPr/>
      <dgm:t>
        <a:bodyPr/>
        <a:lstStyle/>
        <a:p>
          <a:endParaRPr lang="en-AU"/>
        </a:p>
      </dgm:t>
    </dgm:pt>
    <dgm:pt modelId="{0902E7A7-2135-4994-9056-784F928DFAAF}">
      <dgm:prSet phldrT="[Text]" custT="1"/>
      <dgm:spPr/>
      <dgm:t>
        <a:bodyPr/>
        <a:lstStyle/>
        <a:p>
          <a:pPr>
            <a:buFont typeface="Arial" panose="020B0604020202020204" pitchFamily="34" charset="0"/>
            <a:buChar char="•"/>
          </a:pPr>
          <a:r>
            <a:rPr lang="en-US" sz="1600" dirty="0"/>
            <a:t>Has she recently laid eggs?</a:t>
          </a:r>
          <a:endParaRPr lang="en-AU" sz="1600" dirty="0"/>
        </a:p>
      </dgm:t>
    </dgm:pt>
    <dgm:pt modelId="{28CA3FB0-6891-453E-84FA-69C95DF37573}" type="parTrans" cxnId="{FCD73EE6-9397-4C7E-9E88-AD339C7ECFF0}">
      <dgm:prSet/>
      <dgm:spPr/>
      <dgm:t>
        <a:bodyPr/>
        <a:lstStyle/>
        <a:p>
          <a:endParaRPr lang="en-AU"/>
        </a:p>
      </dgm:t>
    </dgm:pt>
    <dgm:pt modelId="{3B8AC41B-6A0F-4AC8-89F3-E7C49207289C}" type="sibTrans" cxnId="{FCD73EE6-9397-4C7E-9E88-AD339C7ECFF0}">
      <dgm:prSet/>
      <dgm:spPr/>
      <dgm:t>
        <a:bodyPr/>
        <a:lstStyle/>
        <a:p>
          <a:endParaRPr lang="en-AU"/>
        </a:p>
      </dgm:t>
    </dgm:pt>
    <dgm:pt modelId="{58600639-7B8F-4240-B796-78735B95A8EA}">
      <dgm:prSet phldrT="[Text]"/>
      <dgm:spPr/>
      <dgm:t>
        <a:bodyPr/>
        <a:lstStyle/>
        <a:p>
          <a:pPr>
            <a:buFont typeface="Arial" panose="020B0604020202020204" pitchFamily="34" charset="0"/>
            <a:buChar char="•"/>
          </a:pPr>
          <a:r>
            <a:rPr lang="en-AU" dirty="0"/>
            <a:t>Action</a:t>
          </a:r>
        </a:p>
      </dgm:t>
    </dgm:pt>
    <dgm:pt modelId="{E17BC53D-F10B-4BAF-A7F3-B9295EA4EA9C}" type="parTrans" cxnId="{2C6C7403-2B9B-4A0C-8148-FF7C6ECD1E5C}">
      <dgm:prSet/>
      <dgm:spPr/>
      <dgm:t>
        <a:bodyPr/>
        <a:lstStyle/>
        <a:p>
          <a:endParaRPr lang="en-AU"/>
        </a:p>
      </dgm:t>
    </dgm:pt>
    <dgm:pt modelId="{459C8E97-B78C-4758-A9B5-D8B32AFEDD9D}" type="sibTrans" cxnId="{2C6C7403-2B9B-4A0C-8148-FF7C6ECD1E5C}">
      <dgm:prSet/>
      <dgm:spPr/>
      <dgm:t>
        <a:bodyPr/>
        <a:lstStyle/>
        <a:p>
          <a:endParaRPr lang="en-AU"/>
        </a:p>
      </dgm:t>
    </dgm:pt>
    <dgm:pt modelId="{C182BEF8-912E-4E8E-85C8-3B1E9406BFE1}">
      <dgm:prSet custT="1"/>
      <dgm:spPr/>
      <dgm:t>
        <a:bodyPr/>
        <a:lstStyle/>
        <a:p>
          <a:pPr>
            <a:buFont typeface="Arial" panose="020B0604020202020204" pitchFamily="34" charset="0"/>
            <a:buChar char="•"/>
          </a:pPr>
          <a:r>
            <a:rPr lang="en-US" sz="1600" dirty="0"/>
            <a:t>Is reproductively mature,</a:t>
          </a:r>
        </a:p>
      </dgm:t>
    </dgm:pt>
    <dgm:pt modelId="{CEB8F338-9FA9-414F-A852-D23774CAEC5E}" type="sibTrans" cxnId="{0DB83854-73AE-43DB-8E3E-342C763B5A9E}">
      <dgm:prSet/>
      <dgm:spPr/>
      <dgm:t>
        <a:bodyPr/>
        <a:lstStyle/>
        <a:p>
          <a:endParaRPr lang="en-AU"/>
        </a:p>
      </dgm:t>
    </dgm:pt>
    <dgm:pt modelId="{B9B6FE0B-0443-4172-9468-C84786F2E9AC}" type="parTrans" cxnId="{0DB83854-73AE-43DB-8E3E-342C763B5A9E}">
      <dgm:prSet/>
      <dgm:spPr/>
      <dgm:t>
        <a:bodyPr/>
        <a:lstStyle/>
        <a:p>
          <a:endParaRPr lang="en-AU"/>
        </a:p>
      </dgm:t>
    </dgm:pt>
    <dgm:pt modelId="{62918E61-D32F-4A54-AD2B-893CD7F68614}">
      <dgm:prSet custT="1"/>
      <dgm:spPr/>
      <dgm:t>
        <a:bodyPr/>
        <a:lstStyle/>
        <a:p>
          <a:pPr>
            <a:buFont typeface="Arial" panose="020B0604020202020204" pitchFamily="34" charset="0"/>
            <a:buChar char="•"/>
          </a:pPr>
          <a:r>
            <a:rPr lang="en-US" sz="1600" dirty="0"/>
            <a:t>has eggs ready to lay or</a:t>
          </a:r>
        </a:p>
      </dgm:t>
    </dgm:pt>
    <dgm:pt modelId="{5F873AEE-C1FD-4E13-A902-DC54FAAA522F}" type="sibTrans" cxnId="{F7D0FD9C-5694-40FE-A924-C273C175999E}">
      <dgm:prSet/>
      <dgm:spPr/>
      <dgm:t>
        <a:bodyPr/>
        <a:lstStyle/>
        <a:p>
          <a:endParaRPr lang="en-AU"/>
        </a:p>
      </dgm:t>
    </dgm:pt>
    <dgm:pt modelId="{BCFA7F24-624D-4D9A-B3AB-E6FD9FD18CF6}" type="parTrans" cxnId="{F7D0FD9C-5694-40FE-A924-C273C175999E}">
      <dgm:prSet/>
      <dgm:spPr/>
      <dgm:t>
        <a:bodyPr/>
        <a:lstStyle/>
        <a:p>
          <a:endParaRPr lang="en-AU"/>
        </a:p>
      </dgm:t>
    </dgm:pt>
    <dgm:pt modelId="{F595EB93-5C5E-44DE-AE93-48211A8086FD}">
      <dgm:prSet custT="1"/>
      <dgm:spPr/>
      <dgm:t>
        <a:bodyPr/>
        <a:lstStyle/>
        <a:p>
          <a:pPr>
            <a:buFont typeface="Arial" panose="020B0604020202020204" pitchFamily="34" charset="0"/>
            <a:buChar char="•"/>
          </a:pPr>
          <a:r>
            <a:rPr lang="en-US" sz="1600" dirty="0"/>
            <a:t>recently laid eggs (of 30,000 or so eggs there are always some left in the ovaries). </a:t>
          </a:r>
        </a:p>
      </dgm:t>
    </dgm:pt>
    <dgm:pt modelId="{0EBA33F5-18B0-4D73-A8BF-EC6B0079D8DC}" type="sibTrans" cxnId="{6ADEE462-746C-4936-8798-282DA63F6FF3}">
      <dgm:prSet/>
      <dgm:spPr/>
      <dgm:t>
        <a:bodyPr/>
        <a:lstStyle/>
        <a:p>
          <a:endParaRPr lang="en-AU"/>
        </a:p>
      </dgm:t>
    </dgm:pt>
    <dgm:pt modelId="{FAAC2075-C7A2-4718-AB0E-32EB7928DB7B}" type="parTrans" cxnId="{6ADEE462-746C-4936-8798-282DA63F6FF3}">
      <dgm:prSet/>
      <dgm:spPr/>
      <dgm:t>
        <a:bodyPr/>
        <a:lstStyle/>
        <a:p>
          <a:endParaRPr lang="en-AU"/>
        </a:p>
      </dgm:t>
    </dgm:pt>
    <dgm:pt modelId="{8A98002D-6DB2-4460-92C6-FFA77EF0ACFA}" type="pres">
      <dgm:prSet presAssocID="{DBF8F129-37B4-481F-90C0-7292810601C0}" presName="Name0" presStyleCnt="0">
        <dgm:presLayoutVars>
          <dgm:chMax val="5"/>
          <dgm:chPref val="5"/>
          <dgm:dir/>
          <dgm:animLvl val="lvl"/>
        </dgm:presLayoutVars>
      </dgm:prSet>
      <dgm:spPr/>
    </dgm:pt>
    <dgm:pt modelId="{6BAD963E-03E7-4CE6-A1A5-09621434E29B}" type="pres">
      <dgm:prSet presAssocID="{26F190D8-E953-4C2A-92EE-4665D9D0AA63}" presName="parentText1" presStyleLbl="node1" presStyleIdx="0" presStyleCnt="4" custScaleX="111333">
        <dgm:presLayoutVars>
          <dgm:chMax/>
          <dgm:chPref val="3"/>
          <dgm:bulletEnabled val="1"/>
        </dgm:presLayoutVars>
      </dgm:prSet>
      <dgm:spPr/>
    </dgm:pt>
    <dgm:pt modelId="{CD92BE51-47EC-4CA1-AA2D-08196D7601F6}" type="pres">
      <dgm:prSet presAssocID="{26F190D8-E953-4C2A-92EE-4665D9D0AA63}" presName="childText1" presStyleLbl="solidAlignAcc1" presStyleIdx="0" presStyleCnt="3" custScaleX="109385" custScaleY="109852" custLinFactNeighborX="-18933" custLinFactNeighborY="7170">
        <dgm:presLayoutVars>
          <dgm:chMax val="0"/>
          <dgm:chPref val="0"/>
          <dgm:bulletEnabled val="1"/>
        </dgm:presLayoutVars>
      </dgm:prSet>
      <dgm:spPr/>
    </dgm:pt>
    <dgm:pt modelId="{B437E725-067B-4496-A44C-5C55EC9A1F6C}" type="pres">
      <dgm:prSet presAssocID="{CF8D399A-E4A3-4032-BA47-AC385B8DA153}" presName="parentText2" presStyleLbl="node1" presStyleIdx="1" presStyleCnt="4" custScaleX="111333" custLinFactNeighborX="1878">
        <dgm:presLayoutVars>
          <dgm:chMax/>
          <dgm:chPref val="3"/>
          <dgm:bulletEnabled val="1"/>
        </dgm:presLayoutVars>
      </dgm:prSet>
      <dgm:spPr/>
    </dgm:pt>
    <dgm:pt modelId="{B2180A0E-8C1C-41E0-B970-E3ECC4B562F5}" type="pres">
      <dgm:prSet presAssocID="{CF8D399A-E4A3-4032-BA47-AC385B8DA153}" presName="childText2" presStyleLbl="solidAlignAcc1" presStyleIdx="1" presStyleCnt="3" custScaleX="103177" custScaleY="113077" custLinFactNeighborX="-8430" custLinFactNeighborY="8802">
        <dgm:presLayoutVars>
          <dgm:chMax val="0"/>
          <dgm:chPref val="0"/>
          <dgm:bulletEnabled val="1"/>
        </dgm:presLayoutVars>
      </dgm:prSet>
      <dgm:spPr/>
    </dgm:pt>
    <dgm:pt modelId="{B98ABED6-5A0C-4B58-9DE6-A8FB4202C844}" type="pres">
      <dgm:prSet presAssocID="{358FEC2B-095B-4347-92BA-CC0AE4FA738E}" presName="parentText3" presStyleLbl="node1" presStyleIdx="2" presStyleCnt="4" custScaleX="111333" custLinFactNeighborX="4428">
        <dgm:presLayoutVars>
          <dgm:chMax/>
          <dgm:chPref val="3"/>
          <dgm:bulletEnabled val="1"/>
        </dgm:presLayoutVars>
      </dgm:prSet>
      <dgm:spPr/>
    </dgm:pt>
    <dgm:pt modelId="{5AE185C2-A1DE-472F-A8A8-9B1D5118B45D}" type="pres">
      <dgm:prSet presAssocID="{358FEC2B-095B-4347-92BA-CC0AE4FA738E}" presName="childText3" presStyleLbl="solidAlignAcc1" presStyleIdx="2" presStyleCnt="3" custScaleX="98715" custLinFactNeighborX="-2183" custLinFactNeighborY="368">
        <dgm:presLayoutVars>
          <dgm:chMax val="0"/>
          <dgm:chPref val="0"/>
          <dgm:bulletEnabled val="1"/>
        </dgm:presLayoutVars>
      </dgm:prSet>
      <dgm:spPr/>
    </dgm:pt>
    <dgm:pt modelId="{9B18D898-8E08-45C0-8D46-395939794CDF}" type="pres">
      <dgm:prSet presAssocID="{58600639-7B8F-4240-B796-78735B95A8EA}" presName="parentText4" presStyleLbl="node1" presStyleIdx="3" presStyleCnt="4" custScaleX="124344" custLinFactNeighborX="5358" custLinFactNeighborY="3174">
        <dgm:presLayoutVars>
          <dgm:chMax/>
          <dgm:chPref val="3"/>
          <dgm:bulletEnabled val="1"/>
        </dgm:presLayoutVars>
      </dgm:prSet>
      <dgm:spPr/>
    </dgm:pt>
  </dgm:ptLst>
  <dgm:cxnLst>
    <dgm:cxn modelId="{2C6C7403-2B9B-4A0C-8148-FF7C6ECD1E5C}" srcId="{DBF8F129-37B4-481F-90C0-7292810601C0}" destId="{58600639-7B8F-4240-B796-78735B95A8EA}" srcOrd="3" destOrd="0" parTransId="{E17BC53D-F10B-4BAF-A7F3-B9295EA4EA9C}" sibTransId="{459C8E97-B78C-4758-A9B5-D8B32AFEDD9D}"/>
    <dgm:cxn modelId="{69D9D206-7A9C-465D-8F42-2E7555DBD7E4}" type="presOf" srcId="{C510AB3C-12F0-4036-9B46-07E79AD067CE}" destId="{B2180A0E-8C1C-41E0-B970-E3ECC4B562F5}" srcOrd="0" destOrd="2" presId="urn:microsoft.com/office/officeart/2009/3/layout/IncreasingArrowsProcess"/>
    <dgm:cxn modelId="{E075FB0D-4E24-49B2-9D98-45E428335683}" srcId="{DBF8F129-37B4-481F-90C0-7292810601C0}" destId="{CF8D399A-E4A3-4032-BA47-AC385B8DA153}" srcOrd="1" destOrd="0" parTransId="{C9A0596F-7818-45B4-AAA3-9C160B51457B}" sibTransId="{0B8CE8B1-8EFC-4BEF-9C10-2B538DC78C35}"/>
    <dgm:cxn modelId="{48FA6633-9F89-4902-98C1-EEB60D7450E5}" srcId="{DBF8F129-37B4-481F-90C0-7292810601C0}" destId="{358FEC2B-095B-4347-92BA-CC0AE4FA738E}" srcOrd="2" destOrd="0" parTransId="{21B72AE5-6496-4253-8C4A-C5ACDEE392CD}" sibTransId="{19A8D159-7228-4810-8DA0-0B3E73251AE0}"/>
    <dgm:cxn modelId="{1B505838-672A-4F68-8D84-8A2312796B61}" srcId="{358FEC2B-095B-4347-92BA-CC0AE4FA738E}" destId="{6872FAFF-B9EC-46FC-8419-7165F04A050E}" srcOrd="1" destOrd="0" parTransId="{45D23597-F3AF-47F6-B824-791202AB67E8}" sibTransId="{6A2C33D1-F5E0-4767-A480-33A8DB5217EA}"/>
    <dgm:cxn modelId="{26B35839-1F38-42A4-ACB4-52FDB75823A7}" type="presOf" srcId="{F595EB93-5C5E-44DE-AE93-48211A8086FD}" destId="{CD92BE51-47EC-4CA1-AA2D-08196D7601F6}" srcOrd="0" destOrd="3" presId="urn:microsoft.com/office/officeart/2009/3/layout/IncreasingArrowsProcess"/>
    <dgm:cxn modelId="{6ADEE462-746C-4936-8798-282DA63F6FF3}" srcId="{93EAA7DE-A853-48B5-9848-D9CA00417A88}" destId="{F595EB93-5C5E-44DE-AE93-48211A8086FD}" srcOrd="2" destOrd="0" parTransId="{FAAC2075-C7A2-4718-AB0E-32EB7928DB7B}" sibTransId="{0EBA33F5-18B0-4D73-A8BF-EC6B0079D8DC}"/>
    <dgm:cxn modelId="{618E6B66-6F8D-4B6D-8B47-51113C03CED0}" type="presOf" srcId="{62918E61-D32F-4A54-AD2B-893CD7F68614}" destId="{CD92BE51-47EC-4CA1-AA2D-08196D7601F6}" srcOrd="0" destOrd="2" presId="urn:microsoft.com/office/officeart/2009/3/layout/IncreasingArrowsProcess"/>
    <dgm:cxn modelId="{0DB83854-73AE-43DB-8E3E-342C763B5A9E}" srcId="{93EAA7DE-A853-48B5-9848-D9CA00417A88}" destId="{C182BEF8-912E-4E8E-85C8-3B1E9406BFE1}" srcOrd="0" destOrd="0" parTransId="{B9B6FE0B-0443-4172-9468-C84786F2E9AC}" sibTransId="{CEB8F338-9FA9-414F-A852-D23774CAEC5E}"/>
    <dgm:cxn modelId="{DE757C5A-5582-4935-AAFA-7DAFC0927238}" type="presOf" srcId="{5B0CAD85-72D4-49CD-8CE5-A358A9C13DCB}" destId="{B2180A0E-8C1C-41E0-B970-E3ECC4B562F5}" srcOrd="0" destOrd="0" presId="urn:microsoft.com/office/officeart/2009/3/layout/IncreasingArrowsProcess"/>
    <dgm:cxn modelId="{C739F97D-1DC7-485F-9722-6083837416EF}" type="presOf" srcId="{6872FAFF-B9EC-46FC-8419-7165F04A050E}" destId="{5AE185C2-A1DE-472F-A8A8-9B1D5118B45D}" srcOrd="0" destOrd="1" presId="urn:microsoft.com/office/officeart/2009/3/layout/IncreasingArrowsProcess"/>
    <dgm:cxn modelId="{9EB91382-9F4E-4BB0-BA56-E93464A216DE}" type="presOf" srcId="{26F190D8-E953-4C2A-92EE-4665D9D0AA63}" destId="{6BAD963E-03E7-4CE6-A1A5-09621434E29B}" srcOrd="0" destOrd="0" presId="urn:microsoft.com/office/officeart/2009/3/layout/IncreasingArrowsProcess"/>
    <dgm:cxn modelId="{BB938084-6361-4E8C-9BD4-BAABA9B3048B}" srcId="{CF8D399A-E4A3-4032-BA47-AC385B8DA153}" destId="{5B0CAD85-72D4-49CD-8CE5-A358A9C13DCB}" srcOrd="0" destOrd="0" parTransId="{D73E1184-44E3-4C5A-BCCA-835FCCF48C08}" sibTransId="{184E8623-18D7-4627-BBCB-1ED0154AE26F}"/>
    <dgm:cxn modelId="{4B685688-7985-49BB-AE9E-E2E70BCD18AE}" type="presOf" srcId="{C182BEF8-912E-4E8E-85C8-3B1E9406BFE1}" destId="{CD92BE51-47EC-4CA1-AA2D-08196D7601F6}" srcOrd="0" destOrd="1" presId="urn:microsoft.com/office/officeart/2009/3/layout/IncreasingArrowsProcess"/>
    <dgm:cxn modelId="{7A71BB88-1C76-4DDA-B955-F092D56EA60A}" type="presOf" srcId="{358FEC2B-095B-4347-92BA-CC0AE4FA738E}" destId="{B98ABED6-5A0C-4B58-9DE6-A8FB4202C844}" srcOrd="0" destOrd="0" presId="urn:microsoft.com/office/officeart/2009/3/layout/IncreasingArrowsProcess"/>
    <dgm:cxn modelId="{B0CD8791-6017-4B20-A607-891259FE1DCF}" type="presOf" srcId="{DF32D3A7-3F54-44C9-9A94-BE3B04EF967A}" destId="{5AE185C2-A1DE-472F-A8A8-9B1D5118B45D}" srcOrd="0" destOrd="0" presId="urn:microsoft.com/office/officeart/2009/3/layout/IncreasingArrowsProcess"/>
    <dgm:cxn modelId="{F7D0FD9C-5694-40FE-A924-C273C175999E}" srcId="{93EAA7DE-A853-48B5-9848-D9CA00417A88}" destId="{62918E61-D32F-4A54-AD2B-893CD7F68614}" srcOrd="1" destOrd="0" parTransId="{BCFA7F24-624D-4D9A-B3AB-E6FD9FD18CF6}" sibTransId="{5F873AEE-C1FD-4E13-A902-DC54FAAA522F}"/>
    <dgm:cxn modelId="{EE8B3DA3-E93B-4846-850D-B70457A7C659}" type="presOf" srcId="{84B16162-5B88-45AD-B25F-67C62A1EAAA2}" destId="{B2180A0E-8C1C-41E0-B970-E3ECC4B562F5}" srcOrd="0" destOrd="1" presId="urn:microsoft.com/office/officeart/2009/3/layout/IncreasingArrowsProcess"/>
    <dgm:cxn modelId="{B7B057AF-B1DE-4AC2-BE65-7562CC827A50}" srcId="{358FEC2B-095B-4347-92BA-CC0AE4FA738E}" destId="{A11DF5EF-3A89-4C02-84AC-D0BC7EF28FBA}" srcOrd="2" destOrd="0" parTransId="{551EFC4D-2CB6-49D7-8060-50A1C11A8EAB}" sibTransId="{447F4545-724A-42F0-9494-B665D853B1B5}"/>
    <dgm:cxn modelId="{10D9EFB6-8DA1-4ACA-8F4D-6C2921F06EE8}" srcId="{358FEC2B-095B-4347-92BA-CC0AE4FA738E}" destId="{DF32D3A7-3F54-44C9-9A94-BE3B04EF967A}" srcOrd="0" destOrd="0" parTransId="{801261FD-AADC-4A1E-9DC1-2EFBD0B40D39}" sibTransId="{40128E6C-11BB-471A-A602-A8BD786B55A2}"/>
    <dgm:cxn modelId="{BD8623C8-C871-4770-B39D-1C867029A161}" srcId="{26F190D8-E953-4C2A-92EE-4665D9D0AA63}" destId="{93EAA7DE-A853-48B5-9848-D9CA00417A88}" srcOrd="0" destOrd="0" parTransId="{DF4191CC-CCD6-4C1A-A906-9C34B03E18E0}" sibTransId="{4C6C52DF-13C0-40F2-84B8-CF9C5D2E3BD4}"/>
    <dgm:cxn modelId="{1E5E93C8-10E9-4926-B0B7-2A01E5F7CB2C}" type="presOf" srcId="{93EAA7DE-A853-48B5-9848-D9CA00417A88}" destId="{CD92BE51-47EC-4CA1-AA2D-08196D7601F6}" srcOrd="0" destOrd="0" presId="urn:microsoft.com/office/officeart/2009/3/layout/IncreasingArrowsProcess"/>
    <dgm:cxn modelId="{873E6FD4-5FDD-4D6A-819D-4D98DDF9A850}" srcId="{CF8D399A-E4A3-4032-BA47-AC385B8DA153}" destId="{84B16162-5B88-45AD-B25F-67C62A1EAAA2}" srcOrd="1" destOrd="0" parTransId="{DE6A691F-968E-423A-9190-97F16508B372}" sibTransId="{B6AD3CA5-36A3-400D-83C9-FFC933228350}"/>
    <dgm:cxn modelId="{C2CA27D8-E514-4E85-9653-95A7EA5965CB}" type="presOf" srcId="{58600639-7B8F-4240-B796-78735B95A8EA}" destId="{9B18D898-8E08-45C0-8D46-395939794CDF}" srcOrd="0" destOrd="0" presId="urn:microsoft.com/office/officeart/2009/3/layout/IncreasingArrowsProcess"/>
    <dgm:cxn modelId="{A98318D9-4586-4429-89BB-EA00394E3926}" type="presOf" srcId="{A11DF5EF-3A89-4C02-84AC-D0BC7EF28FBA}" destId="{5AE185C2-A1DE-472F-A8A8-9B1D5118B45D}" srcOrd="0" destOrd="2" presId="urn:microsoft.com/office/officeart/2009/3/layout/IncreasingArrowsProcess"/>
    <dgm:cxn modelId="{497CA8DD-590E-4E95-B3F4-8C1556F035E9}" type="presOf" srcId="{DBF8F129-37B4-481F-90C0-7292810601C0}" destId="{8A98002D-6DB2-4460-92C6-FFA77EF0ACFA}" srcOrd="0" destOrd="0" presId="urn:microsoft.com/office/officeart/2009/3/layout/IncreasingArrowsProcess"/>
    <dgm:cxn modelId="{8094B6E4-BCD8-4D96-8D4D-F9A9EA3490E5}" srcId="{DBF8F129-37B4-481F-90C0-7292810601C0}" destId="{26F190D8-E953-4C2A-92EE-4665D9D0AA63}" srcOrd="0" destOrd="0" parTransId="{CA2B97FC-EC72-46F1-B951-5A4717D4CB77}" sibTransId="{AB1DC002-DEDD-424D-A4C9-119DE5C43BC2}"/>
    <dgm:cxn modelId="{FCD73EE6-9397-4C7E-9E88-AD339C7ECFF0}" srcId="{358FEC2B-095B-4347-92BA-CC0AE4FA738E}" destId="{0902E7A7-2135-4994-9056-784F928DFAAF}" srcOrd="3" destOrd="0" parTransId="{28CA3FB0-6891-453E-84FA-69C95DF37573}" sibTransId="{3B8AC41B-6A0F-4AC8-89F3-E7C49207289C}"/>
    <dgm:cxn modelId="{89DAA1EC-E06B-4287-A4E5-94ABDDFFA0B4}" srcId="{CF8D399A-E4A3-4032-BA47-AC385B8DA153}" destId="{C510AB3C-12F0-4036-9B46-07E79AD067CE}" srcOrd="2" destOrd="0" parTransId="{4F7D2875-219F-4A34-A195-45E1B0DBBCD0}" sibTransId="{8F992547-BCBD-4EEE-84C5-BAA677E589A7}"/>
    <dgm:cxn modelId="{A052E6FB-151D-428F-9852-6EB05E784D20}" type="presOf" srcId="{0902E7A7-2135-4994-9056-784F928DFAAF}" destId="{5AE185C2-A1DE-472F-A8A8-9B1D5118B45D}" srcOrd="0" destOrd="3" presId="urn:microsoft.com/office/officeart/2009/3/layout/IncreasingArrowsProcess"/>
    <dgm:cxn modelId="{B17F80FC-66CE-41EF-89FC-3F3C5DA640DE}" type="presOf" srcId="{CF8D399A-E4A3-4032-BA47-AC385B8DA153}" destId="{B437E725-067B-4496-A44C-5C55EC9A1F6C}" srcOrd="0" destOrd="0" presId="urn:microsoft.com/office/officeart/2009/3/layout/IncreasingArrowsProcess"/>
    <dgm:cxn modelId="{63A0B320-67DF-45E6-A074-95369E84B30A}" type="presParOf" srcId="{8A98002D-6DB2-4460-92C6-FFA77EF0ACFA}" destId="{6BAD963E-03E7-4CE6-A1A5-09621434E29B}" srcOrd="0" destOrd="0" presId="urn:microsoft.com/office/officeart/2009/3/layout/IncreasingArrowsProcess"/>
    <dgm:cxn modelId="{BBCC8A6E-7952-4B4A-8E6C-7324D1406284}" type="presParOf" srcId="{8A98002D-6DB2-4460-92C6-FFA77EF0ACFA}" destId="{CD92BE51-47EC-4CA1-AA2D-08196D7601F6}" srcOrd="1" destOrd="0" presId="urn:microsoft.com/office/officeart/2009/3/layout/IncreasingArrowsProcess"/>
    <dgm:cxn modelId="{3C66340E-161D-47B6-9992-5E5714121035}" type="presParOf" srcId="{8A98002D-6DB2-4460-92C6-FFA77EF0ACFA}" destId="{B437E725-067B-4496-A44C-5C55EC9A1F6C}" srcOrd="2" destOrd="0" presId="urn:microsoft.com/office/officeart/2009/3/layout/IncreasingArrowsProcess"/>
    <dgm:cxn modelId="{9ACB7E81-2BC4-44D4-8E2E-A436BCBA779E}" type="presParOf" srcId="{8A98002D-6DB2-4460-92C6-FFA77EF0ACFA}" destId="{B2180A0E-8C1C-41E0-B970-E3ECC4B562F5}" srcOrd="3" destOrd="0" presId="urn:microsoft.com/office/officeart/2009/3/layout/IncreasingArrowsProcess"/>
    <dgm:cxn modelId="{09F85534-04B0-414D-8561-B53414611623}" type="presParOf" srcId="{8A98002D-6DB2-4460-92C6-FFA77EF0ACFA}" destId="{B98ABED6-5A0C-4B58-9DE6-A8FB4202C844}" srcOrd="4" destOrd="0" presId="urn:microsoft.com/office/officeart/2009/3/layout/IncreasingArrowsProcess"/>
    <dgm:cxn modelId="{C973B183-46B8-4FDD-A1F2-70BE36DF1B55}" type="presParOf" srcId="{8A98002D-6DB2-4460-92C6-FFA77EF0ACFA}" destId="{5AE185C2-A1DE-472F-A8A8-9B1D5118B45D}" srcOrd="5" destOrd="0" presId="urn:microsoft.com/office/officeart/2009/3/layout/IncreasingArrowsProcess"/>
    <dgm:cxn modelId="{F0709079-CC0C-4953-AEEE-E52462FCF202}" type="presParOf" srcId="{8A98002D-6DB2-4460-92C6-FFA77EF0ACFA}" destId="{9B18D898-8E08-45C0-8D46-395939794CDF}" srcOrd="6"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AD963E-03E7-4CE6-A1A5-09621434E29B}">
      <dsp:nvSpPr>
        <dsp:cNvPr id="0" name=""/>
        <dsp:cNvSpPr/>
      </dsp:nvSpPr>
      <dsp:spPr>
        <a:xfrm>
          <a:off x="83487" y="208649"/>
          <a:ext cx="10965152" cy="1433861"/>
        </a:xfrm>
        <a:prstGeom prst="rightArrow">
          <a:avLst>
            <a:gd name="adj1" fmla="val 50000"/>
            <a:gd name="adj2" fmla="val 50000"/>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254000" bIns="227626" numCol="1" spcCol="1270" anchor="ctr" anchorCtr="0">
          <a:noAutofit/>
        </a:bodyPr>
        <a:lstStyle/>
        <a:p>
          <a:pPr marL="0" lvl="0" indent="0" algn="l" defTabSz="1200150">
            <a:lnSpc>
              <a:spcPct val="90000"/>
            </a:lnSpc>
            <a:spcBef>
              <a:spcPct val="0"/>
            </a:spcBef>
            <a:spcAft>
              <a:spcPct val="35000"/>
            </a:spcAft>
            <a:buNone/>
          </a:pPr>
          <a:r>
            <a:rPr lang="en-AU" sz="2700" kern="1200" dirty="0"/>
            <a:t>Gender</a:t>
          </a:r>
        </a:p>
      </dsp:txBody>
      <dsp:txXfrm>
        <a:off x="83487" y="567114"/>
        <a:ext cx="10606687" cy="716931"/>
      </dsp:txXfrm>
    </dsp:sp>
    <dsp:sp modelId="{CD92BE51-47EC-4CA1-AA2D-08196D7601F6}">
      <dsp:nvSpPr>
        <dsp:cNvPr id="0" name=""/>
        <dsp:cNvSpPr/>
      </dsp:nvSpPr>
      <dsp:spPr>
        <a:xfrm>
          <a:off x="105236" y="1376218"/>
          <a:ext cx="2483244" cy="2913508"/>
        </a:xfrm>
        <a:prstGeom prst="rect">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dirty="0"/>
            <a:t>The gender is determined, if it is a female the vet can tell if it:</a:t>
          </a:r>
          <a:endParaRPr lang="en-AU" sz="1600" kern="1200" dirty="0"/>
        </a:p>
        <a:p>
          <a:pPr marL="171450" lvl="1" indent="-171450" algn="l" defTabSz="711200">
            <a:lnSpc>
              <a:spcPct val="90000"/>
            </a:lnSpc>
            <a:spcBef>
              <a:spcPct val="0"/>
            </a:spcBef>
            <a:spcAft>
              <a:spcPct val="15000"/>
            </a:spcAft>
            <a:buFont typeface="Arial" panose="020B0604020202020204" pitchFamily="34" charset="0"/>
            <a:buChar char="•"/>
          </a:pPr>
          <a:r>
            <a:rPr lang="en-US" sz="1600" kern="1200" dirty="0"/>
            <a:t>Is reproductively mature,</a:t>
          </a:r>
        </a:p>
        <a:p>
          <a:pPr marL="171450" lvl="1" indent="-171450" algn="l" defTabSz="711200">
            <a:lnSpc>
              <a:spcPct val="90000"/>
            </a:lnSpc>
            <a:spcBef>
              <a:spcPct val="0"/>
            </a:spcBef>
            <a:spcAft>
              <a:spcPct val="15000"/>
            </a:spcAft>
            <a:buFont typeface="Arial" panose="020B0604020202020204" pitchFamily="34" charset="0"/>
            <a:buChar char="•"/>
          </a:pPr>
          <a:r>
            <a:rPr lang="en-US" sz="1600" kern="1200" dirty="0"/>
            <a:t>has eggs ready to lay or</a:t>
          </a:r>
        </a:p>
        <a:p>
          <a:pPr marL="171450" lvl="1" indent="-171450" algn="l" defTabSz="711200">
            <a:lnSpc>
              <a:spcPct val="90000"/>
            </a:lnSpc>
            <a:spcBef>
              <a:spcPct val="0"/>
            </a:spcBef>
            <a:spcAft>
              <a:spcPct val="15000"/>
            </a:spcAft>
            <a:buFont typeface="Arial" panose="020B0604020202020204" pitchFamily="34" charset="0"/>
            <a:buChar char="•"/>
          </a:pPr>
          <a:r>
            <a:rPr lang="en-US" sz="1600" kern="1200" dirty="0"/>
            <a:t>recently laid eggs (of 30,000 or so eggs there are always some left in the ovaries). </a:t>
          </a:r>
        </a:p>
      </dsp:txBody>
      <dsp:txXfrm>
        <a:off x="105236" y="1376218"/>
        <a:ext cx="2483244" cy="2913508"/>
      </dsp:txXfrm>
    </dsp:sp>
    <dsp:sp modelId="{B437E725-067B-4496-A44C-5C55EC9A1F6C}">
      <dsp:nvSpPr>
        <dsp:cNvPr id="0" name=""/>
        <dsp:cNvSpPr/>
      </dsp:nvSpPr>
      <dsp:spPr>
        <a:xfrm>
          <a:off x="2624644" y="686434"/>
          <a:ext cx="8437684" cy="1433861"/>
        </a:xfrm>
        <a:prstGeom prst="rightArrow">
          <a:avLst>
            <a:gd name="adj1" fmla="val 50000"/>
            <a:gd name="adj2" fmla="val 50000"/>
          </a:avLst>
        </a:prstGeom>
        <a:solidFill>
          <a:schemeClr val="accent6">
            <a:shade val="80000"/>
            <a:hueOff val="107093"/>
            <a:satOff val="-4303"/>
            <a:lumOff val="920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254000" bIns="227626" numCol="1" spcCol="1270" anchor="ctr" anchorCtr="0">
          <a:noAutofit/>
        </a:bodyPr>
        <a:lstStyle/>
        <a:p>
          <a:pPr marL="0" lvl="0" indent="0" algn="l" defTabSz="1200150">
            <a:lnSpc>
              <a:spcPct val="90000"/>
            </a:lnSpc>
            <a:spcBef>
              <a:spcPct val="0"/>
            </a:spcBef>
            <a:spcAft>
              <a:spcPct val="35000"/>
            </a:spcAft>
            <a:buNone/>
          </a:pPr>
          <a:r>
            <a:rPr lang="en-AU" sz="2700" kern="1200" dirty="0"/>
            <a:t>Risk</a:t>
          </a:r>
        </a:p>
      </dsp:txBody>
      <dsp:txXfrm>
        <a:off x="2624644" y="1044899"/>
        <a:ext cx="8079219" cy="716931"/>
      </dsp:txXfrm>
    </dsp:sp>
    <dsp:sp modelId="{B2180A0E-8C1C-41E0-B970-E3ECC4B562F5}">
      <dsp:nvSpPr>
        <dsp:cNvPr id="0" name=""/>
        <dsp:cNvSpPr/>
      </dsp:nvSpPr>
      <dsp:spPr>
        <a:xfrm>
          <a:off x="2684327" y="1852990"/>
          <a:ext cx="2342311" cy="2922600"/>
        </a:xfrm>
        <a:prstGeom prst="rect">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sz="1600" kern="1200" dirty="0"/>
            <a:t>The risk posed by the incursion is based on…</a:t>
          </a:r>
          <a:endParaRPr lang="en-AU" sz="1600" kern="1200" dirty="0"/>
        </a:p>
        <a:p>
          <a:pPr marL="0" lvl="0" indent="0" algn="l" defTabSz="711200">
            <a:lnSpc>
              <a:spcPct val="90000"/>
            </a:lnSpc>
            <a:spcBef>
              <a:spcPct val="0"/>
            </a:spcBef>
            <a:spcAft>
              <a:spcPct val="35000"/>
            </a:spcAft>
            <a:buFont typeface="Arial" panose="020B0604020202020204" pitchFamily="34" charset="0"/>
            <a:buNone/>
          </a:pPr>
          <a:r>
            <a:rPr lang="en-US" sz="1600" kern="1200" dirty="0"/>
            <a:t>Number of animals found (one individual is lower risk than more than one) and</a:t>
          </a:r>
        </a:p>
        <a:p>
          <a:pPr marL="0" lvl="0" indent="0" algn="l" defTabSz="711200">
            <a:lnSpc>
              <a:spcPct val="90000"/>
            </a:lnSpc>
            <a:spcBef>
              <a:spcPct val="0"/>
            </a:spcBef>
            <a:spcAft>
              <a:spcPct val="35000"/>
            </a:spcAft>
            <a:buFont typeface="Arial" panose="020B0604020202020204" pitchFamily="34" charset="0"/>
            <a:buNone/>
          </a:pPr>
          <a:r>
            <a:rPr lang="en-US" sz="1600" kern="1200" dirty="0"/>
            <a:t>Gender - males are a lower risk than females who may be carrying eggs or have just laid some.</a:t>
          </a:r>
        </a:p>
      </dsp:txBody>
      <dsp:txXfrm>
        <a:off x="2684327" y="1852990"/>
        <a:ext cx="2342311" cy="2922600"/>
      </dsp:txXfrm>
    </dsp:sp>
    <dsp:sp modelId="{B98ABED6-5A0C-4B58-9DE6-A8FB4202C844}">
      <dsp:nvSpPr>
        <dsp:cNvPr id="0" name=""/>
        <dsp:cNvSpPr/>
      </dsp:nvSpPr>
      <dsp:spPr>
        <a:xfrm>
          <a:off x="5116206" y="1164218"/>
          <a:ext cx="5910217" cy="1433861"/>
        </a:xfrm>
        <a:prstGeom prst="rightArrow">
          <a:avLst>
            <a:gd name="adj1" fmla="val 50000"/>
            <a:gd name="adj2" fmla="val 50000"/>
          </a:avLst>
        </a:prstGeom>
        <a:solidFill>
          <a:schemeClr val="accent6">
            <a:shade val="80000"/>
            <a:hueOff val="214187"/>
            <a:satOff val="-8606"/>
            <a:lumOff val="1841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254000" bIns="227626" numCol="1" spcCol="1270" anchor="ctr" anchorCtr="0">
          <a:noAutofit/>
        </a:bodyPr>
        <a:lstStyle/>
        <a:p>
          <a:pPr marL="0" lvl="0" indent="0" algn="l" defTabSz="1200150">
            <a:lnSpc>
              <a:spcPct val="90000"/>
            </a:lnSpc>
            <a:spcBef>
              <a:spcPct val="0"/>
            </a:spcBef>
            <a:spcAft>
              <a:spcPct val="35000"/>
            </a:spcAft>
            <a:buNone/>
          </a:pPr>
          <a:r>
            <a:rPr lang="en-US" sz="2700" kern="1200" dirty="0"/>
            <a:t>If the toad is female:</a:t>
          </a:r>
          <a:endParaRPr lang="en-AU" sz="2700" kern="1200" dirty="0"/>
        </a:p>
      </dsp:txBody>
      <dsp:txXfrm>
        <a:off x="5116206" y="1522683"/>
        <a:ext cx="5551752" cy="716931"/>
      </dsp:txXfrm>
    </dsp:sp>
    <dsp:sp modelId="{5AE185C2-A1DE-472F-A8A8-9B1D5118B45D}">
      <dsp:nvSpPr>
        <dsp:cNvPr id="0" name=""/>
        <dsp:cNvSpPr/>
      </dsp:nvSpPr>
      <dsp:spPr>
        <a:xfrm>
          <a:off x="5146981" y="2281846"/>
          <a:ext cx="2241015" cy="2601892"/>
        </a:xfrm>
        <a:prstGeom prst="rect">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dirty="0"/>
            <a:t>Is she reproductively mature?</a:t>
          </a:r>
          <a:endParaRPr lang="en-AU" sz="1600" kern="1200" dirty="0"/>
        </a:p>
        <a:p>
          <a:pPr marL="0" lvl="0" indent="0" algn="l" defTabSz="711200">
            <a:lnSpc>
              <a:spcPct val="90000"/>
            </a:lnSpc>
            <a:spcBef>
              <a:spcPct val="0"/>
            </a:spcBef>
            <a:spcAft>
              <a:spcPct val="35000"/>
            </a:spcAft>
            <a:buFont typeface="Arial" panose="020B0604020202020204" pitchFamily="34" charset="0"/>
            <a:buNone/>
          </a:pPr>
          <a:r>
            <a:rPr lang="en-US" sz="1600" kern="1200" dirty="0"/>
            <a:t>Does she have eggs?</a:t>
          </a:r>
          <a:endParaRPr lang="en-AU" sz="1600" kern="1200" dirty="0"/>
        </a:p>
        <a:p>
          <a:pPr marL="0" lvl="0" indent="0" algn="l" defTabSz="711200">
            <a:lnSpc>
              <a:spcPct val="90000"/>
            </a:lnSpc>
            <a:spcBef>
              <a:spcPct val="0"/>
            </a:spcBef>
            <a:spcAft>
              <a:spcPct val="35000"/>
            </a:spcAft>
            <a:buFont typeface="Arial" panose="020B0604020202020204" pitchFamily="34" charset="0"/>
            <a:buNone/>
          </a:pPr>
          <a:r>
            <a:rPr lang="en-US" sz="1600" kern="1200" dirty="0"/>
            <a:t>Is there evidence of previous breeding?</a:t>
          </a:r>
          <a:endParaRPr lang="en-AU" sz="1600" kern="1200" dirty="0"/>
        </a:p>
        <a:p>
          <a:pPr marL="0" lvl="0" indent="0" algn="l" defTabSz="711200">
            <a:lnSpc>
              <a:spcPct val="90000"/>
            </a:lnSpc>
            <a:spcBef>
              <a:spcPct val="0"/>
            </a:spcBef>
            <a:spcAft>
              <a:spcPct val="35000"/>
            </a:spcAft>
            <a:buFont typeface="Arial" panose="020B0604020202020204" pitchFamily="34" charset="0"/>
            <a:buNone/>
          </a:pPr>
          <a:r>
            <a:rPr lang="en-US" sz="1600" kern="1200" dirty="0"/>
            <a:t>Has she recently laid eggs?</a:t>
          </a:r>
          <a:endParaRPr lang="en-AU" sz="1600" kern="1200" dirty="0"/>
        </a:p>
      </dsp:txBody>
      <dsp:txXfrm>
        <a:off x="5146981" y="2281846"/>
        <a:ext cx="2241015" cy="2601892"/>
      </dsp:txXfrm>
    </dsp:sp>
    <dsp:sp modelId="{9B18D898-8E08-45C0-8D46-395939794CDF}">
      <dsp:nvSpPr>
        <dsp:cNvPr id="0" name=""/>
        <dsp:cNvSpPr/>
      </dsp:nvSpPr>
      <dsp:spPr>
        <a:xfrm>
          <a:off x="7245103" y="1687513"/>
          <a:ext cx="3778076" cy="1433861"/>
        </a:xfrm>
        <a:prstGeom prst="rightArrow">
          <a:avLst>
            <a:gd name="adj1" fmla="val 50000"/>
            <a:gd name="adj2" fmla="val 50000"/>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254000" bIns="227626" numCol="1" spcCol="1270" anchor="ctr" anchorCtr="0">
          <a:noAutofit/>
        </a:bodyPr>
        <a:lstStyle/>
        <a:p>
          <a:pPr marL="0" lvl="0" indent="0" algn="l" defTabSz="1200150">
            <a:lnSpc>
              <a:spcPct val="90000"/>
            </a:lnSpc>
            <a:spcBef>
              <a:spcPct val="0"/>
            </a:spcBef>
            <a:spcAft>
              <a:spcPct val="35000"/>
            </a:spcAft>
            <a:buFont typeface="Arial" panose="020B0604020202020204" pitchFamily="34" charset="0"/>
            <a:buNone/>
          </a:pPr>
          <a:r>
            <a:rPr lang="en-AU" sz="2700" kern="1200" dirty="0"/>
            <a:t>Action</a:t>
          </a:r>
        </a:p>
      </dsp:txBody>
      <dsp:txXfrm>
        <a:off x="7245103" y="2045978"/>
        <a:ext cx="3419611" cy="716931"/>
      </dsp:txXfrm>
    </dsp:sp>
  </dsp:spTree>
</dsp:drawing>
</file>

<file path=ppt/diagrams/layout1.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77C714-54ED-43E9-8C84-80EA6103C8C7}" type="datetimeFigureOut">
              <a:rPr lang="en-AU" smtClean="0"/>
              <a:t>9/09/2025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23EC81-5277-46B8-AC47-8F95B6409A94}" type="slidenum">
              <a:rPr lang="en-AU" smtClean="0"/>
              <a:t>‹#›</a:t>
            </a:fld>
            <a:endParaRPr lang="en-AU"/>
          </a:p>
        </p:txBody>
      </p:sp>
    </p:spTree>
    <p:extLst>
      <p:ext uri="{BB962C8B-B14F-4D97-AF65-F5344CB8AC3E}">
        <p14:creationId xmlns:p14="http://schemas.microsoft.com/office/powerpoint/2010/main" val="2762552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1AD4E-AD08-4E5F-B553-6E55F6A5BE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01EDC27E-DF36-4B7A-B309-239BF22A51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E31B9363-720B-4A89-A24F-453CC93D0157}"/>
              </a:ext>
            </a:extLst>
          </p:cNvPr>
          <p:cNvSpPr>
            <a:spLocks noGrp="1"/>
          </p:cNvSpPr>
          <p:nvPr>
            <p:ph type="dt" sz="half" idx="10"/>
          </p:nvPr>
        </p:nvSpPr>
        <p:spPr/>
        <p:txBody>
          <a:bodyPr/>
          <a:lstStyle/>
          <a:p>
            <a:fld id="{8285EDF1-43CD-4467-82E0-BFB705D3FB31}" type="datetimeFigureOut">
              <a:rPr lang="en-AU" smtClean="0"/>
              <a:t>9/09/2025</a:t>
            </a:fld>
            <a:endParaRPr lang="en-AU"/>
          </a:p>
        </p:txBody>
      </p:sp>
      <p:sp>
        <p:nvSpPr>
          <p:cNvPr id="5" name="Footer Placeholder 4">
            <a:extLst>
              <a:ext uri="{FF2B5EF4-FFF2-40B4-BE49-F238E27FC236}">
                <a16:creationId xmlns:a16="http://schemas.microsoft.com/office/drawing/2014/main" id="{E5AB32C2-C2BD-431B-AB54-0E3593141A5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2A20345-C2F5-46A5-88B0-ED0D1D8ED7EF}"/>
              </a:ext>
            </a:extLst>
          </p:cNvPr>
          <p:cNvSpPr>
            <a:spLocks noGrp="1"/>
          </p:cNvSpPr>
          <p:nvPr>
            <p:ph type="sldNum" sz="quarter" idx="12"/>
          </p:nvPr>
        </p:nvSpPr>
        <p:spPr/>
        <p:txBody>
          <a:bodyPr/>
          <a:lstStyle/>
          <a:p>
            <a:fld id="{900E48B6-AA9A-4093-BE3C-776BA30CABD0}" type="slidenum">
              <a:rPr lang="en-AU" smtClean="0"/>
              <a:t>‹#›</a:t>
            </a:fld>
            <a:endParaRPr lang="en-AU"/>
          </a:p>
        </p:txBody>
      </p:sp>
    </p:spTree>
    <p:extLst>
      <p:ext uri="{BB962C8B-B14F-4D97-AF65-F5344CB8AC3E}">
        <p14:creationId xmlns:p14="http://schemas.microsoft.com/office/powerpoint/2010/main" val="31491958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E625E-0A1B-4459-B439-3BEC82C139CE}"/>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880E0A0A-291B-4491-8AA8-E78626B032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8249F7E-9EFC-441F-96AA-0A54B916A675}"/>
              </a:ext>
            </a:extLst>
          </p:cNvPr>
          <p:cNvSpPr>
            <a:spLocks noGrp="1"/>
          </p:cNvSpPr>
          <p:nvPr>
            <p:ph type="dt" sz="half" idx="10"/>
          </p:nvPr>
        </p:nvSpPr>
        <p:spPr/>
        <p:txBody>
          <a:bodyPr/>
          <a:lstStyle/>
          <a:p>
            <a:fld id="{8285EDF1-43CD-4467-82E0-BFB705D3FB31}" type="datetimeFigureOut">
              <a:rPr lang="en-AU" smtClean="0"/>
              <a:t>9/09/2025</a:t>
            </a:fld>
            <a:endParaRPr lang="en-AU"/>
          </a:p>
        </p:txBody>
      </p:sp>
      <p:sp>
        <p:nvSpPr>
          <p:cNvPr id="5" name="Footer Placeholder 4">
            <a:extLst>
              <a:ext uri="{FF2B5EF4-FFF2-40B4-BE49-F238E27FC236}">
                <a16:creationId xmlns:a16="http://schemas.microsoft.com/office/drawing/2014/main" id="{DA60FBB5-9176-437C-906E-D66D2A57FE6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9A81EBD-C55A-47CF-B6AE-FC2965CC050E}"/>
              </a:ext>
            </a:extLst>
          </p:cNvPr>
          <p:cNvSpPr>
            <a:spLocks noGrp="1"/>
          </p:cNvSpPr>
          <p:nvPr>
            <p:ph type="sldNum" sz="quarter" idx="12"/>
          </p:nvPr>
        </p:nvSpPr>
        <p:spPr/>
        <p:txBody>
          <a:bodyPr/>
          <a:lstStyle/>
          <a:p>
            <a:fld id="{900E48B6-AA9A-4093-BE3C-776BA30CABD0}" type="slidenum">
              <a:rPr lang="en-AU" smtClean="0"/>
              <a:t>‹#›</a:t>
            </a:fld>
            <a:endParaRPr lang="en-AU"/>
          </a:p>
        </p:txBody>
      </p:sp>
    </p:spTree>
    <p:extLst>
      <p:ext uri="{BB962C8B-B14F-4D97-AF65-F5344CB8AC3E}">
        <p14:creationId xmlns:p14="http://schemas.microsoft.com/office/powerpoint/2010/main" val="33316823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D4D731-8E02-4BC4-9908-C189595FC59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40F51F4D-85FE-4D44-BEB2-AC65AA04ADA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AD88627-0BC7-4E2C-BBBE-724A03B49964}"/>
              </a:ext>
            </a:extLst>
          </p:cNvPr>
          <p:cNvSpPr>
            <a:spLocks noGrp="1"/>
          </p:cNvSpPr>
          <p:nvPr>
            <p:ph type="dt" sz="half" idx="10"/>
          </p:nvPr>
        </p:nvSpPr>
        <p:spPr/>
        <p:txBody>
          <a:bodyPr/>
          <a:lstStyle/>
          <a:p>
            <a:fld id="{8285EDF1-43CD-4467-82E0-BFB705D3FB31}" type="datetimeFigureOut">
              <a:rPr lang="en-AU" smtClean="0"/>
              <a:t>9/09/2025</a:t>
            </a:fld>
            <a:endParaRPr lang="en-AU"/>
          </a:p>
        </p:txBody>
      </p:sp>
      <p:sp>
        <p:nvSpPr>
          <p:cNvPr id="5" name="Footer Placeholder 4">
            <a:extLst>
              <a:ext uri="{FF2B5EF4-FFF2-40B4-BE49-F238E27FC236}">
                <a16:creationId xmlns:a16="http://schemas.microsoft.com/office/drawing/2014/main" id="{653D299A-27E9-4625-94F8-0EFEE2E8769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FC2A41C-6DEA-40A2-8CBF-64015BDB7F52}"/>
              </a:ext>
            </a:extLst>
          </p:cNvPr>
          <p:cNvSpPr>
            <a:spLocks noGrp="1"/>
          </p:cNvSpPr>
          <p:nvPr>
            <p:ph type="sldNum" sz="quarter" idx="12"/>
          </p:nvPr>
        </p:nvSpPr>
        <p:spPr/>
        <p:txBody>
          <a:bodyPr/>
          <a:lstStyle/>
          <a:p>
            <a:fld id="{900E48B6-AA9A-4093-BE3C-776BA30CABD0}" type="slidenum">
              <a:rPr lang="en-AU" smtClean="0"/>
              <a:t>‹#›</a:t>
            </a:fld>
            <a:endParaRPr lang="en-AU"/>
          </a:p>
        </p:txBody>
      </p:sp>
    </p:spTree>
    <p:extLst>
      <p:ext uri="{BB962C8B-B14F-4D97-AF65-F5344CB8AC3E}">
        <p14:creationId xmlns:p14="http://schemas.microsoft.com/office/powerpoint/2010/main" val="35757954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1FBAB-13C7-463E-8DAD-FFD303627BCB}"/>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D8DCC6B8-F665-4110-99B4-B765039CD25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893206F-AC0A-4B1C-AE2A-10A4DE929ECB}"/>
              </a:ext>
            </a:extLst>
          </p:cNvPr>
          <p:cNvSpPr>
            <a:spLocks noGrp="1"/>
          </p:cNvSpPr>
          <p:nvPr>
            <p:ph type="dt" sz="half" idx="10"/>
          </p:nvPr>
        </p:nvSpPr>
        <p:spPr/>
        <p:txBody>
          <a:bodyPr/>
          <a:lstStyle/>
          <a:p>
            <a:fld id="{8285EDF1-43CD-4467-82E0-BFB705D3FB31}" type="datetimeFigureOut">
              <a:rPr lang="en-AU" smtClean="0"/>
              <a:t>9/09/2025</a:t>
            </a:fld>
            <a:endParaRPr lang="en-AU"/>
          </a:p>
        </p:txBody>
      </p:sp>
      <p:sp>
        <p:nvSpPr>
          <p:cNvPr id="5" name="Footer Placeholder 4">
            <a:extLst>
              <a:ext uri="{FF2B5EF4-FFF2-40B4-BE49-F238E27FC236}">
                <a16:creationId xmlns:a16="http://schemas.microsoft.com/office/drawing/2014/main" id="{3DABF82C-0BEE-4D55-98BA-B5C9E0C24E4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0979500D-27AF-4D94-9D1E-5DB605E3DAB0}"/>
              </a:ext>
            </a:extLst>
          </p:cNvPr>
          <p:cNvSpPr>
            <a:spLocks noGrp="1"/>
          </p:cNvSpPr>
          <p:nvPr>
            <p:ph type="sldNum" sz="quarter" idx="12"/>
          </p:nvPr>
        </p:nvSpPr>
        <p:spPr/>
        <p:txBody>
          <a:bodyPr/>
          <a:lstStyle/>
          <a:p>
            <a:fld id="{900E48B6-AA9A-4093-BE3C-776BA30CABD0}" type="slidenum">
              <a:rPr lang="en-AU" smtClean="0"/>
              <a:t>‹#›</a:t>
            </a:fld>
            <a:endParaRPr lang="en-AU"/>
          </a:p>
        </p:txBody>
      </p:sp>
    </p:spTree>
    <p:extLst>
      <p:ext uri="{BB962C8B-B14F-4D97-AF65-F5344CB8AC3E}">
        <p14:creationId xmlns:p14="http://schemas.microsoft.com/office/powerpoint/2010/main" val="42882421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F1C87-F500-42F7-A0EA-2A298978393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33220E74-431C-4346-9C10-52ED2109ED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CEC21D-8607-41FE-AC8B-D37BA754F2E8}"/>
              </a:ext>
            </a:extLst>
          </p:cNvPr>
          <p:cNvSpPr>
            <a:spLocks noGrp="1"/>
          </p:cNvSpPr>
          <p:nvPr>
            <p:ph type="dt" sz="half" idx="10"/>
          </p:nvPr>
        </p:nvSpPr>
        <p:spPr/>
        <p:txBody>
          <a:bodyPr/>
          <a:lstStyle/>
          <a:p>
            <a:fld id="{8285EDF1-43CD-4467-82E0-BFB705D3FB31}" type="datetimeFigureOut">
              <a:rPr lang="en-AU" smtClean="0"/>
              <a:t>9/09/2025</a:t>
            </a:fld>
            <a:endParaRPr lang="en-AU"/>
          </a:p>
        </p:txBody>
      </p:sp>
      <p:sp>
        <p:nvSpPr>
          <p:cNvPr id="5" name="Footer Placeholder 4">
            <a:extLst>
              <a:ext uri="{FF2B5EF4-FFF2-40B4-BE49-F238E27FC236}">
                <a16:creationId xmlns:a16="http://schemas.microsoft.com/office/drawing/2014/main" id="{64D91C17-62CF-4E99-A4B1-E58B7F435E5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DBA41B7-2578-4660-9CD7-546BC3FA3CD0}"/>
              </a:ext>
            </a:extLst>
          </p:cNvPr>
          <p:cNvSpPr>
            <a:spLocks noGrp="1"/>
          </p:cNvSpPr>
          <p:nvPr>
            <p:ph type="sldNum" sz="quarter" idx="12"/>
          </p:nvPr>
        </p:nvSpPr>
        <p:spPr/>
        <p:txBody>
          <a:bodyPr/>
          <a:lstStyle/>
          <a:p>
            <a:fld id="{900E48B6-AA9A-4093-BE3C-776BA30CABD0}" type="slidenum">
              <a:rPr lang="en-AU" smtClean="0"/>
              <a:t>‹#›</a:t>
            </a:fld>
            <a:endParaRPr lang="en-AU"/>
          </a:p>
        </p:txBody>
      </p:sp>
    </p:spTree>
    <p:extLst>
      <p:ext uri="{BB962C8B-B14F-4D97-AF65-F5344CB8AC3E}">
        <p14:creationId xmlns:p14="http://schemas.microsoft.com/office/powerpoint/2010/main" val="2665724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EF0A4-8CBB-4A04-B4A8-F24C2742F59E}"/>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E10002CC-93F8-4A29-8969-8BC64C8C755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20252ECC-1013-404F-9A8F-3ADEC8C1C1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0BCD1CE8-860D-442E-B847-A9363BEA82D4}"/>
              </a:ext>
            </a:extLst>
          </p:cNvPr>
          <p:cNvSpPr>
            <a:spLocks noGrp="1"/>
          </p:cNvSpPr>
          <p:nvPr>
            <p:ph type="dt" sz="half" idx="10"/>
          </p:nvPr>
        </p:nvSpPr>
        <p:spPr/>
        <p:txBody>
          <a:bodyPr/>
          <a:lstStyle/>
          <a:p>
            <a:fld id="{8285EDF1-43CD-4467-82E0-BFB705D3FB31}" type="datetimeFigureOut">
              <a:rPr lang="en-AU" smtClean="0"/>
              <a:t>9/09/2025</a:t>
            </a:fld>
            <a:endParaRPr lang="en-AU"/>
          </a:p>
        </p:txBody>
      </p:sp>
      <p:sp>
        <p:nvSpPr>
          <p:cNvPr id="6" name="Footer Placeholder 5">
            <a:extLst>
              <a:ext uri="{FF2B5EF4-FFF2-40B4-BE49-F238E27FC236}">
                <a16:creationId xmlns:a16="http://schemas.microsoft.com/office/drawing/2014/main" id="{7D01CD3B-ABC9-48C5-9B7A-1423EC4D68E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B838DA8B-86DD-4CAD-AD74-06C1D9FD6E2B}"/>
              </a:ext>
            </a:extLst>
          </p:cNvPr>
          <p:cNvSpPr>
            <a:spLocks noGrp="1"/>
          </p:cNvSpPr>
          <p:nvPr>
            <p:ph type="sldNum" sz="quarter" idx="12"/>
          </p:nvPr>
        </p:nvSpPr>
        <p:spPr/>
        <p:txBody>
          <a:bodyPr/>
          <a:lstStyle/>
          <a:p>
            <a:fld id="{900E48B6-AA9A-4093-BE3C-776BA30CABD0}" type="slidenum">
              <a:rPr lang="en-AU" smtClean="0"/>
              <a:t>‹#›</a:t>
            </a:fld>
            <a:endParaRPr lang="en-AU"/>
          </a:p>
        </p:txBody>
      </p:sp>
    </p:spTree>
    <p:extLst>
      <p:ext uri="{BB962C8B-B14F-4D97-AF65-F5344CB8AC3E}">
        <p14:creationId xmlns:p14="http://schemas.microsoft.com/office/powerpoint/2010/main" val="3055987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E25AD-38D7-4FCC-BA9E-BDF3A5B47FCF}"/>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3CB67051-DF33-4812-87DC-201651DEA2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49FC942-2ECB-4FC4-A8AB-DDACED3C52E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3AAABD50-DD2F-43BD-AF4F-FF4F8FD1598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56C5344-B98A-46CC-9C39-672DE77B1B0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038C70CF-65FA-46B3-A645-A26C3A696DD1}"/>
              </a:ext>
            </a:extLst>
          </p:cNvPr>
          <p:cNvSpPr>
            <a:spLocks noGrp="1"/>
          </p:cNvSpPr>
          <p:nvPr>
            <p:ph type="dt" sz="half" idx="10"/>
          </p:nvPr>
        </p:nvSpPr>
        <p:spPr/>
        <p:txBody>
          <a:bodyPr/>
          <a:lstStyle/>
          <a:p>
            <a:fld id="{8285EDF1-43CD-4467-82E0-BFB705D3FB31}" type="datetimeFigureOut">
              <a:rPr lang="en-AU" smtClean="0"/>
              <a:t>9/09/2025</a:t>
            </a:fld>
            <a:endParaRPr lang="en-AU"/>
          </a:p>
        </p:txBody>
      </p:sp>
      <p:sp>
        <p:nvSpPr>
          <p:cNvPr id="8" name="Footer Placeholder 7">
            <a:extLst>
              <a:ext uri="{FF2B5EF4-FFF2-40B4-BE49-F238E27FC236}">
                <a16:creationId xmlns:a16="http://schemas.microsoft.com/office/drawing/2014/main" id="{8C8F5082-3D56-44EC-9A6D-6D01D2A714E3}"/>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42202D5B-DF73-45C1-AA47-8F6CB6EF1150}"/>
              </a:ext>
            </a:extLst>
          </p:cNvPr>
          <p:cNvSpPr>
            <a:spLocks noGrp="1"/>
          </p:cNvSpPr>
          <p:nvPr>
            <p:ph type="sldNum" sz="quarter" idx="12"/>
          </p:nvPr>
        </p:nvSpPr>
        <p:spPr/>
        <p:txBody>
          <a:bodyPr/>
          <a:lstStyle/>
          <a:p>
            <a:fld id="{900E48B6-AA9A-4093-BE3C-776BA30CABD0}" type="slidenum">
              <a:rPr lang="en-AU" smtClean="0"/>
              <a:t>‹#›</a:t>
            </a:fld>
            <a:endParaRPr lang="en-AU"/>
          </a:p>
        </p:txBody>
      </p:sp>
    </p:spTree>
    <p:extLst>
      <p:ext uri="{BB962C8B-B14F-4D97-AF65-F5344CB8AC3E}">
        <p14:creationId xmlns:p14="http://schemas.microsoft.com/office/powerpoint/2010/main" val="17154650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66ACF-7BCB-4382-B90C-047A59F986B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C817E8A-3953-4589-85EE-47E5DBA0FE0A}"/>
              </a:ext>
            </a:extLst>
          </p:cNvPr>
          <p:cNvSpPr>
            <a:spLocks noGrp="1"/>
          </p:cNvSpPr>
          <p:nvPr>
            <p:ph type="dt" sz="half" idx="10"/>
          </p:nvPr>
        </p:nvSpPr>
        <p:spPr/>
        <p:txBody>
          <a:bodyPr/>
          <a:lstStyle/>
          <a:p>
            <a:fld id="{8285EDF1-43CD-4467-82E0-BFB705D3FB31}" type="datetimeFigureOut">
              <a:rPr lang="en-AU" smtClean="0"/>
              <a:t>9/09/2025</a:t>
            </a:fld>
            <a:endParaRPr lang="en-AU"/>
          </a:p>
        </p:txBody>
      </p:sp>
      <p:sp>
        <p:nvSpPr>
          <p:cNvPr id="4" name="Footer Placeholder 3">
            <a:extLst>
              <a:ext uri="{FF2B5EF4-FFF2-40B4-BE49-F238E27FC236}">
                <a16:creationId xmlns:a16="http://schemas.microsoft.com/office/drawing/2014/main" id="{DD299A65-5290-4F6F-BAAB-9941AEABEE11}"/>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40A401A1-3902-497B-ABF3-DBC65AA22C0E}"/>
              </a:ext>
            </a:extLst>
          </p:cNvPr>
          <p:cNvSpPr>
            <a:spLocks noGrp="1"/>
          </p:cNvSpPr>
          <p:nvPr>
            <p:ph type="sldNum" sz="quarter" idx="12"/>
          </p:nvPr>
        </p:nvSpPr>
        <p:spPr/>
        <p:txBody>
          <a:bodyPr/>
          <a:lstStyle/>
          <a:p>
            <a:fld id="{900E48B6-AA9A-4093-BE3C-776BA30CABD0}" type="slidenum">
              <a:rPr lang="en-AU" smtClean="0"/>
              <a:t>‹#›</a:t>
            </a:fld>
            <a:endParaRPr lang="en-AU"/>
          </a:p>
        </p:txBody>
      </p:sp>
    </p:spTree>
    <p:extLst>
      <p:ext uri="{BB962C8B-B14F-4D97-AF65-F5344CB8AC3E}">
        <p14:creationId xmlns:p14="http://schemas.microsoft.com/office/powerpoint/2010/main" val="1829522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C73B6DA-58DC-4393-B3FC-016C75071A42}"/>
              </a:ext>
            </a:extLst>
          </p:cNvPr>
          <p:cNvSpPr>
            <a:spLocks noGrp="1"/>
          </p:cNvSpPr>
          <p:nvPr>
            <p:ph type="dt" sz="half" idx="10"/>
          </p:nvPr>
        </p:nvSpPr>
        <p:spPr/>
        <p:txBody>
          <a:bodyPr/>
          <a:lstStyle/>
          <a:p>
            <a:fld id="{8285EDF1-43CD-4467-82E0-BFB705D3FB31}" type="datetimeFigureOut">
              <a:rPr lang="en-AU" smtClean="0"/>
              <a:t>9/09/2025</a:t>
            </a:fld>
            <a:endParaRPr lang="en-AU"/>
          </a:p>
        </p:txBody>
      </p:sp>
      <p:sp>
        <p:nvSpPr>
          <p:cNvPr id="3" name="Footer Placeholder 2">
            <a:extLst>
              <a:ext uri="{FF2B5EF4-FFF2-40B4-BE49-F238E27FC236}">
                <a16:creationId xmlns:a16="http://schemas.microsoft.com/office/drawing/2014/main" id="{E68DA8F0-F80F-483F-AF3A-7590FD1B5722}"/>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A688138A-D8BF-4A9F-9C07-260DBCBABC2F}"/>
              </a:ext>
            </a:extLst>
          </p:cNvPr>
          <p:cNvSpPr>
            <a:spLocks noGrp="1"/>
          </p:cNvSpPr>
          <p:nvPr>
            <p:ph type="sldNum" sz="quarter" idx="12"/>
          </p:nvPr>
        </p:nvSpPr>
        <p:spPr/>
        <p:txBody>
          <a:bodyPr/>
          <a:lstStyle/>
          <a:p>
            <a:fld id="{900E48B6-AA9A-4093-BE3C-776BA30CABD0}" type="slidenum">
              <a:rPr lang="en-AU" smtClean="0"/>
              <a:t>‹#›</a:t>
            </a:fld>
            <a:endParaRPr lang="en-AU"/>
          </a:p>
        </p:txBody>
      </p:sp>
    </p:spTree>
    <p:extLst>
      <p:ext uri="{BB962C8B-B14F-4D97-AF65-F5344CB8AC3E}">
        <p14:creationId xmlns:p14="http://schemas.microsoft.com/office/powerpoint/2010/main" val="648387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13E35-3515-4743-9E7C-AF8E5AC00E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8BFC477A-B1A3-498A-8929-726287FABD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B37054BB-8F82-4AF8-B90F-ED1EB29EC5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B70B10-3635-4664-A084-5935B8E29EC5}"/>
              </a:ext>
            </a:extLst>
          </p:cNvPr>
          <p:cNvSpPr>
            <a:spLocks noGrp="1"/>
          </p:cNvSpPr>
          <p:nvPr>
            <p:ph type="dt" sz="half" idx="10"/>
          </p:nvPr>
        </p:nvSpPr>
        <p:spPr/>
        <p:txBody>
          <a:bodyPr/>
          <a:lstStyle/>
          <a:p>
            <a:fld id="{8285EDF1-43CD-4467-82E0-BFB705D3FB31}" type="datetimeFigureOut">
              <a:rPr lang="en-AU" smtClean="0"/>
              <a:t>9/09/2025</a:t>
            </a:fld>
            <a:endParaRPr lang="en-AU"/>
          </a:p>
        </p:txBody>
      </p:sp>
      <p:sp>
        <p:nvSpPr>
          <p:cNvPr id="6" name="Footer Placeholder 5">
            <a:extLst>
              <a:ext uri="{FF2B5EF4-FFF2-40B4-BE49-F238E27FC236}">
                <a16:creationId xmlns:a16="http://schemas.microsoft.com/office/drawing/2014/main" id="{FB31703C-476D-4E1F-8CCF-6EA8C08E1BF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B89C13E8-26A6-4607-88B6-BF7990F00AA0}"/>
              </a:ext>
            </a:extLst>
          </p:cNvPr>
          <p:cNvSpPr>
            <a:spLocks noGrp="1"/>
          </p:cNvSpPr>
          <p:nvPr>
            <p:ph type="sldNum" sz="quarter" idx="12"/>
          </p:nvPr>
        </p:nvSpPr>
        <p:spPr/>
        <p:txBody>
          <a:bodyPr/>
          <a:lstStyle/>
          <a:p>
            <a:fld id="{900E48B6-AA9A-4093-BE3C-776BA30CABD0}" type="slidenum">
              <a:rPr lang="en-AU" smtClean="0"/>
              <a:t>‹#›</a:t>
            </a:fld>
            <a:endParaRPr lang="en-AU"/>
          </a:p>
        </p:txBody>
      </p:sp>
    </p:spTree>
    <p:extLst>
      <p:ext uri="{BB962C8B-B14F-4D97-AF65-F5344CB8AC3E}">
        <p14:creationId xmlns:p14="http://schemas.microsoft.com/office/powerpoint/2010/main" val="11585355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46F73-CB95-45DB-B8B2-4CD2B53BC5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71863165-0D63-45A7-8801-661EA0C638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CA0E013A-4F30-46E9-8102-35F4D33C86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5F759B-75E5-449B-92C3-33EDD6029249}"/>
              </a:ext>
            </a:extLst>
          </p:cNvPr>
          <p:cNvSpPr>
            <a:spLocks noGrp="1"/>
          </p:cNvSpPr>
          <p:nvPr>
            <p:ph type="dt" sz="half" idx="10"/>
          </p:nvPr>
        </p:nvSpPr>
        <p:spPr/>
        <p:txBody>
          <a:bodyPr/>
          <a:lstStyle/>
          <a:p>
            <a:fld id="{8285EDF1-43CD-4467-82E0-BFB705D3FB31}" type="datetimeFigureOut">
              <a:rPr lang="en-AU" smtClean="0"/>
              <a:t>9/09/2025</a:t>
            </a:fld>
            <a:endParaRPr lang="en-AU"/>
          </a:p>
        </p:txBody>
      </p:sp>
      <p:sp>
        <p:nvSpPr>
          <p:cNvPr id="6" name="Footer Placeholder 5">
            <a:extLst>
              <a:ext uri="{FF2B5EF4-FFF2-40B4-BE49-F238E27FC236}">
                <a16:creationId xmlns:a16="http://schemas.microsoft.com/office/drawing/2014/main" id="{B82ECC71-63E5-43BC-B80F-4F363D66542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D976D25A-D4E2-4A5B-B494-CCBCA08598CA}"/>
              </a:ext>
            </a:extLst>
          </p:cNvPr>
          <p:cNvSpPr>
            <a:spLocks noGrp="1"/>
          </p:cNvSpPr>
          <p:nvPr>
            <p:ph type="sldNum" sz="quarter" idx="12"/>
          </p:nvPr>
        </p:nvSpPr>
        <p:spPr/>
        <p:txBody>
          <a:bodyPr/>
          <a:lstStyle/>
          <a:p>
            <a:fld id="{900E48B6-AA9A-4093-BE3C-776BA30CABD0}" type="slidenum">
              <a:rPr lang="en-AU" smtClean="0"/>
              <a:t>‹#›</a:t>
            </a:fld>
            <a:endParaRPr lang="en-AU"/>
          </a:p>
        </p:txBody>
      </p:sp>
    </p:spTree>
    <p:extLst>
      <p:ext uri="{BB962C8B-B14F-4D97-AF65-F5344CB8AC3E}">
        <p14:creationId xmlns:p14="http://schemas.microsoft.com/office/powerpoint/2010/main" val="2622826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5A283D4-57A6-46F8-8218-1570B90938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8664679B-1A6E-4018-8F49-0306E9D4F8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ACEF4A4-D35E-4EDD-B618-4BE261CB57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85EDF1-43CD-4467-82E0-BFB705D3FB31}" type="datetimeFigureOut">
              <a:rPr lang="en-AU" smtClean="0"/>
              <a:t>9/09/2025</a:t>
            </a:fld>
            <a:endParaRPr lang="en-AU"/>
          </a:p>
        </p:txBody>
      </p:sp>
      <p:sp>
        <p:nvSpPr>
          <p:cNvPr id="5" name="Footer Placeholder 4">
            <a:extLst>
              <a:ext uri="{FF2B5EF4-FFF2-40B4-BE49-F238E27FC236}">
                <a16:creationId xmlns:a16="http://schemas.microsoft.com/office/drawing/2014/main" id="{1843ADDF-E0FF-430F-AD24-9D1001D590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FEC25079-A7F2-447A-B81B-602DB455D5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0E48B6-AA9A-4093-BE3C-776BA30CABD0}" type="slidenum">
              <a:rPr lang="en-AU" smtClean="0"/>
              <a:t>‹#›</a:t>
            </a:fld>
            <a:endParaRPr lang="en-AU"/>
          </a:p>
        </p:txBody>
      </p:sp>
    </p:spTree>
    <p:extLst>
      <p:ext uri="{BB962C8B-B14F-4D97-AF65-F5344CB8AC3E}">
        <p14:creationId xmlns:p14="http://schemas.microsoft.com/office/powerpoint/2010/main" val="445456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30.png"/><Relationship Id="rId3" Type="http://schemas.openxmlformats.org/officeDocument/2006/relationships/image" Target="../media/image23.png"/><Relationship Id="rId7" Type="http://schemas.openxmlformats.org/officeDocument/2006/relationships/slide" Target="slide12.xml"/><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australian.museum/blog-archive/science/frogs-and-toads/" TargetMode="Externa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hyperlink" Target="https://reptile.guide/frogs-vs-toads/"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nswfoodauthority.app.box.com/s/z1yuw3616xw77enqemj8wj6k1cktzyoi"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nature.com/articles/d41586-018-05757-y"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www.dpi.nsw.gov.au/dpi/biosecurity/invasive-plants-and-animals/pest-animals/Managing-new-exotic-animal-incursions/Information-on-animals-that-are-illegal-to-keep-or-deal-with/cane-toad"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www.dpi.nsw.gov.au/dpi/biosecurity/invasive-plants-and-animals/pest-animals/Managing-new-exotic-animal-incursions/Information-on-animals-that-are-illegal-to-keep-or-deal-with/cane-toad/Guidance-on-cane-toad-management-in-NSW"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www.dpi.nsw.gov.au/dpi/biosecurity/invasive-plants-and-animals/pest-animals/Managing-new-exotic-animal-incursions/Information-on-animals-that-are-illegal-to-keep-or-deal-with/cane-toad/Guidance-on-cane-toad-management-in-NSW"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abc.net.au/education/our-animals-ep-17-all-about-frogs/13605744"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hyperlink" Target="https://www.frogid.net.au/frogs/rhinella-marina"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hyperlink" Target="https://www.facebook.com/NSWDPI.Biosec/posts/cane-toads-are-an-invasive-species-that-pose-a-serious-threat-to-our-native-wild/937736069749849/"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hyperlink" Target="https://www.facebook.com/NSWDPI.Biosec/posts/cane-toads-are-an-invasive-species-that-pose-a-serious-threat-to-our-native-wild/937736069749849/" TargetMode="Externa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hyperlink" Target="https://www.environment.nsw.gov.au/topics/animals-and-plants/native-animals/native-animal-facts/frogs" TargetMode="External"/><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hyperlink" Target="https://australian.museum/learn/animals/frogs/" TargetMode="External"/><Relationship Id="rId10" Type="http://schemas.openxmlformats.org/officeDocument/2006/relationships/hyperlink" Target="https://frogs.org.au/frogs/" TargetMode="External"/><Relationship Id="rId4" Type="http://schemas.openxmlformats.org/officeDocument/2006/relationships/image" Target="../media/image5.png"/><Relationship Id="rId9" Type="http://schemas.openxmlformats.org/officeDocument/2006/relationships/hyperlink" Target="https://animals.howstuffworks.com/amphibians/frog.htm"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hyperlink" Target="https://australian.museum/learn/animals/frogs/" TargetMode="Externa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4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s://www.environment.nsw.gov.au/topics/animals-and-plants/native-animals/native-animal-facts/frogs" TargetMode="External"/><Relationship Id="rId7" Type="http://schemas.openxmlformats.org/officeDocument/2006/relationships/hyperlink" Target="https://www.australiangeographic.com.au/topics/wildlife/2017/10/australian-frogs/" TargetMode="External"/><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hyperlink" Target="https://australian.museum/learn/animals/frogs/" TargetMode="External"/><Relationship Id="rId10" Type="http://schemas.openxmlformats.org/officeDocument/2006/relationships/image" Target="../media/image21.png"/><Relationship Id="rId4" Type="http://schemas.openxmlformats.org/officeDocument/2006/relationships/image" Target="../media/image5.png"/><Relationship Id="rId9" Type="http://schemas.openxmlformats.org/officeDocument/2006/relationships/hyperlink" Target="https://www.backyardbuddies.org.au/explore/frog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B515E-1130-443B-ACEA-EB1738D07C8F}"/>
              </a:ext>
            </a:extLst>
          </p:cNvPr>
          <p:cNvSpPr>
            <a:spLocks noGrp="1"/>
          </p:cNvSpPr>
          <p:nvPr>
            <p:ph type="ctrTitle"/>
          </p:nvPr>
        </p:nvSpPr>
        <p:spPr/>
        <p:txBody>
          <a:bodyPr/>
          <a:lstStyle/>
          <a:p>
            <a:endParaRPr lang="en-AU"/>
          </a:p>
        </p:txBody>
      </p:sp>
      <p:sp>
        <p:nvSpPr>
          <p:cNvPr id="3" name="Subtitle 2">
            <a:extLst>
              <a:ext uri="{FF2B5EF4-FFF2-40B4-BE49-F238E27FC236}">
                <a16:creationId xmlns:a16="http://schemas.microsoft.com/office/drawing/2014/main" id="{9ADE6BBE-D0FA-4D09-AC15-323F13051339}"/>
              </a:ext>
            </a:extLst>
          </p:cNvPr>
          <p:cNvSpPr>
            <a:spLocks noGrp="1"/>
          </p:cNvSpPr>
          <p:nvPr>
            <p:ph type="subTitle" idx="1"/>
          </p:nvPr>
        </p:nvSpPr>
        <p:spPr/>
        <p:txBody>
          <a:bodyPr/>
          <a:lstStyle/>
          <a:p>
            <a:endParaRPr lang="en-AU"/>
          </a:p>
        </p:txBody>
      </p:sp>
      <p:pic>
        <p:nvPicPr>
          <p:cNvPr id="5" name="Picture 4">
            <a:extLst>
              <a:ext uri="{FF2B5EF4-FFF2-40B4-BE49-F238E27FC236}">
                <a16:creationId xmlns:a16="http://schemas.microsoft.com/office/drawing/2014/main" id="{07663E2C-1F8E-41CE-9051-BBB16A8C88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888766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1BEE93-B328-432F-8D9F-8CA33EF2A0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185014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8362C-CDDC-48A2-A55D-B0C52D96D60D}"/>
              </a:ext>
            </a:extLst>
          </p:cNvPr>
          <p:cNvSpPr>
            <a:spLocks noGrp="1"/>
          </p:cNvSpPr>
          <p:nvPr>
            <p:ph type="title"/>
          </p:nvPr>
        </p:nvSpPr>
        <p:spPr/>
        <p:txBody>
          <a:bodyPr/>
          <a:lstStyle/>
          <a:p>
            <a:r>
              <a:rPr lang="en-AU" dirty="0">
                <a:solidFill>
                  <a:schemeClr val="accent6">
                    <a:lumMod val="75000"/>
                  </a:schemeClr>
                </a:solidFill>
              </a:rPr>
              <a:t>Frog or Toad?</a:t>
            </a:r>
          </a:p>
        </p:txBody>
      </p:sp>
      <p:sp>
        <p:nvSpPr>
          <p:cNvPr id="3" name="Content Placeholder 2">
            <a:extLst>
              <a:ext uri="{FF2B5EF4-FFF2-40B4-BE49-F238E27FC236}">
                <a16:creationId xmlns:a16="http://schemas.microsoft.com/office/drawing/2014/main" id="{29FA646F-0129-4383-888E-7BF1ABB507FF}"/>
              </a:ext>
            </a:extLst>
          </p:cNvPr>
          <p:cNvSpPr>
            <a:spLocks noGrp="1"/>
          </p:cNvSpPr>
          <p:nvPr>
            <p:ph idx="1"/>
          </p:nvPr>
        </p:nvSpPr>
        <p:spPr>
          <a:xfrm>
            <a:off x="838200" y="1479395"/>
            <a:ext cx="10515600" cy="4504155"/>
          </a:xfrm>
        </p:spPr>
        <p:txBody>
          <a:bodyPr>
            <a:normAutofit/>
          </a:bodyPr>
          <a:lstStyle/>
          <a:p>
            <a:r>
              <a:rPr lang="en-AU" dirty="0"/>
              <a:t>Frogs and toads look similar</a:t>
            </a:r>
          </a:p>
          <a:p>
            <a:r>
              <a:rPr lang="en-AU" dirty="0"/>
              <a:t>They are distantly related but not the same thing</a:t>
            </a:r>
          </a:p>
          <a:p>
            <a:r>
              <a:rPr lang="en-AU" dirty="0"/>
              <a:t>They are both amphibians (</a:t>
            </a:r>
            <a:r>
              <a:rPr lang="en-US" dirty="0"/>
              <a:t>a group of vertebrate animals who can inhabit both aquatic and terrestrial habitats</a:t>
            </a:r>
            <a:r>
              <a:rPr lang="en-US" sz="1800" dirty="0"/>
              <a:t>*</a:t>
            </a:r>
            <a:r>
              <a:rPr lang="en-US" dirty="0"/>
              <a:t>).</a:t>
            </a:r>
          </a:p>
          <a:p>
            <a:pPr lvl="2"/>
            <a:r>
              <a:rPr lang="en-US" dirty="0">
                <a:solidFill>
                  <a:srgbClr val="00B050"/>
                </a:solidFill>
              </a:rPr>
              <a:t>Vertebrate – has a backbone or spinal chord</a:t>
            </a:r>
          </a:p>
          <a:p>
            <a:pPr lvl="2"/>
            <a:r>
              <a:rPr lang="en-US" dirty="0">
                <a:solidFill>
                  <a:srgbClr val="00B050"/>
                </a:solidFill>
              </a:rPr>
              <a:t>Aquatic - water</a:t>
            </a:r>
          </a:p>
          <a:p>
            <a:pPr lvl="2"/>
            <a:r>
              <a:rPr lang="en-US" dirty="0">
                <a:solidFill>
                  <a:srgbClr val="00B050"/>
                </a:solidFill>
              </a:rPr>
              <a:t>Terrestrial - land</a:t>
            </a:r>
          </a:p>
          <a:p>
            <a:r>
              <a:rPr lang="en-US" dirty="0"/>
              <a:t>Australia has no native toads and over 200 species of native frogs</a:t>
            </a:r>
          </a:p>
          <a:p>
            <a:r>
              <a:rPr lang="en-US" dirty="0"/>
              <a:t>Click on the image to see the classification difference between a native Peron’s Tree frog and a cane toad or </a:t>
            </a:r>
            <a:r>
              <a:rPr lang="en-US" dirty="0">
                <a:hlinkClick r:id="rId2" action="ppaction://hlinksldjump"/>
              </a:rPr>
              <a:t>skip</a:t>
            </a:r>
            <a:r>
              <a:rPr lang="en-US" dirty="0"/>
              <a:t>.</a:t>
            </a:r>
          </a:p>
          <a:p>
            <a:pPr marL="0" indent="0">
              <a:buNone/>
            </a:pPr>
            <a:endParaRPr lang="en-US" sz="1200" dirty="0"/>
          </a:p>
        </p:txBody>
      </p:sp>
      <mc:AlternateContent xmlns:mc="http://schemas.openxmlformats.org/markup-compatibility/2006" xmlns:pslz="http://schemas.microsoft.com/office/powerpoint/2016/slidezoom">
        <mc:Choice Requires="pslz">
          <p:graphicFrame>
            <p:nvGraphicFramePr>
              <p:cNvPr id="5" name="Slide Zoom 4">
                <a:extLst>
                  <a:ext uri="{FF2B5EF4-FFF2-40B4-BE49-F238E27FC236}">
                    <a16:creationId xmlns:a16="http://schemas.microsoft.com/office/drawing/2014/main" id="{04166B14-422B-4925-BCA7-44DA69CFEBC9}"/>
                  </a:ext>
                </a:extLst>
              </p:cNvPr>
              <p:cNvGraphicFramePr>
                <a:graphicFrameLocks noChangeAspect="1"/>
              </p:cNvGraphicFramePr>
              <p:nvPr>
                <p:extLst>
                  <p:ext uri="{D42A27DB-BD31-4B8C-83A1-F6EECF244321}">
                    <p14:modId xmlns:p14="http://schemas.microsoft.com/office/powerpoint/2010/main" val="2160021659"/>
                  </p:ext>
                </p:extLst>
              </p:nvPr>
            </p:nvGraphicFramePr>
            <p:xfrm>
              <a:off x="9446134" y="5362415"/>
              <a:ext cx="2359705" cy="1327334"/>
            </p:xfrm>
            <a:graphic>
              <a:graphicData uri="http://schemas.microsoft.com/office/powerpoint/2016/slidezoom">
                <pslz:sldZm>
                  <pslz:sldZmObj sldId="309" cId="818110599">
                    <pslz:zmPr id="{CB41B252-2EFF-4E1F-B721-E05680759E55}" returnToParent="0" transitionDur="1000">
                      <p166:blipFill xmlns:p166="http://schemas.microsoft.com/office/powerpoint/2016/6/main">
                        <a:blip r:embed="rId3"/>
                        <a:stretch>
                          <a:fillRect/>
                        </a:stretch>
                      </p166:blipFill>
                      <p166:spPr xmlns:p166="http://schemas.microsoft.com/office/powerpoint/2016/6/main">
                        <a:xfrm>
                          <a:off x="0" y="0"/>
                          <a:ext cx="2359705" cy="1327334"/>
                        </a:xfrm>
                        <a:prstGeom prst="rect">
                          <a:avLst/>
                        </a:prstGeom>
                        <a:ln w="3175">
                          <a:solidFill>
                            <a:prstClr val="ltGray"/>
                          </a:solidFill>
                        </a:ln>
                      </p166:spPr>
                    </pslz:zmPr>
                  </pslz:sldZmObj>
                </pslz:sldZm>
              </a:graphicData>
            </a:graphic>
          </p:graphicFrame>
        </mc:Choice>
        <mc:Fallback xmlns="">
          <p:pic>
            <p:nvPicPr>
              <p:cNvPr id="5" name="Slide Zoom 4">
                <a:hlinkClick r:id="rId7" action="ppaction://hlinksldjump"/>
                <a:extLst>
                  <a:ext uri="{FF2B5EF4-FFF2-40B4-BE49-F238E27FC236}">
                    <a16:creationId xmlns:a16="http://schemas.microsoft.com/office/drawing/2014/main" id="{04166B14-422B-4925-BCA7-44DA69CFEBC9}"/>
                  </a:ext>
                </a:extLst>
              </p:cNvPr>
              <p:cNvPicPr>
                <a:picLocks noGrp="1" noRot="1" noChangeAspect="1" noMove="1" noResize="1" noEditPoints="1" noAdjustHandles="1" noChangeArrowheads="1" noChangeShapeType="1"/>
              </p:cNvPicPr>
              <p:nvPr/>
            </p:nvPicPr>
            <p:blipFill>
              <a:blip r:embed="rId8"/>
              <a:stretch>
                <a:fillRect/>
              </a:stretch>
            </p:blipFill>
            <p:spPr>
              <a:xfrm>
                <a:off x="9446134" y="5362415"/>
                <a:ext cx="2359705" cy="1327334"/>
              </a:xfrm>
              <a:prstGeom prst="rect">
                <a:avLst/>
              </a:prstGeom>
              <a:ln w="3175">
                <a:solidFill>
                  <a:prstClr val="ltGray"/>
                </a:solidFill>
              </a:ln>
            </p:spPr>
          </p:pic>
        </mc:Fallback>
      </mc:AlternateContent>
      <p:sp>
        <p:nvSpPr>
          <p:cNvPr id="6" name="TextBox 5">
            <a:extLst>
              <a:ext uri="{FF2B5EF4-FFF2-40B4-BE49-F238E27FC236}">
                <a16:creationId xmlns:a16="http://schemas.microsoft.com/office/drawing/2014/main" id="{B025A862-22DB-4DDA-B9C3-DE943ED109F8}"/>
              </a:ext>
            </a:extLst>
          </p:cNvPr>
          <p:cNvSpPr txBox="1"/>
          <p:nvPr/>
        </p:nvSpPr>
        <p:spPr>
          <a:xfrm>
            <a:off x="1049965" y="6482242"/>
            <a:ext cx="5765505" cy="307777"/>
          </a:xfrm>
          <a:prstGeom prst="rect">
            <a:avLst/>
          </a:prstGeom>
          <a:noFill/>
        </p:spPr>
        <p:txBody>
          <a:bodyPr wrap="square">
            <a:spAutoFit/>
          </a:bodyPr>
          <a:lstStyle/>
          <a:p>
            <a:pPr marL="0" indent="0">
              <a:buNone/>
            </a:pPr>
            <a:r>
              <a:rPr lang="en-US" sz="1400" dirty="0"/>
              <a:t>*https://www.britannica.com/animal/amphibian</a:t>
            </a:r>
            <a:endParaRPr lang="en-AU" sz="1400" dirty="0"/>
          </a:p>
        </p:txBody>
      </p:sp>
    </p:spTree>
    <p:extLst>
      <p:ext uri="{BB962C8B-B14F-4D97-AF65-F5344CB8AC3E}">
        <p14:creationId xmlns:p14="http://schemas.microsoft.com/office/powerpoint/2010/main" val="10531176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8F12E-D2AD-47DD-A467-ED07DFA294E9}"/>
              </a:ext>
            </a:extLst>
          </p:cNvPr>
          <p:cNvSpPr>
            <a:spLocks noGrp="1"/>
          </p:cNvSpPr>
          <p:nvPr>
            <p:ph type="title"/>
          </p:nvPr>
        </p:nvSpPr>
        <p:spPr/>
        <p:txBody>
          <a:bodyPr/>
          <a:lstStyle/>
          <a:p>
            <a:r>
              <a:rPr lang="en-AU" dirty="0">
                <a:solidFill>
                  <a:schemeClr val="accent6">
                    <a:lumMod val="75000"/>
                  </a:schemeClr>
                </a:solidFill>
              </a:rPr>
              <a:t>Frog and toads – taxonomy </a:t>
            </a:r>
          </a:p>
        </p:txBody>
      </p:sp>
      <p:graphicFrame>
        <p:nvGraphicFramePr>
          <p:cNvPr id="5" name="Table 5">
            <a:extLst>
              <a:ext uri="{FF2B5EF4-FFF2-40B4-BE49-F238E27FC236}">
                <a16:creationId xmlns:a16="http://schemas.microsoft.com/office/drawing/2014/main" id="{5B998BD2-4097-4E43-A052-FA8708B0B580}"/>
              </a:ext>
            </a:extLst>
          </p:cNvPr>
          <p:cNvGraphicFramePr>
            <a:graphicFrameLocks noGrp="1"/>
          </p:cNvGraphicFramePr>
          <p:nvPr>
            <p:ph idx="1"/>
            <p:extLst>
              <p:ext uri="{D42A27DB-BD31-4B8C-83A1-F6EECF244321}">
                <p14:modId xmlns:p14="http://schemas.microsoft.com/office/powerpoint/2010/main" val="537891042"/>
              </p:ext>
            </p:extLst>
          </p:nvPr>
        </p:nvGraphicFramePr>
        <p:xfrm>
          <a:off x="838203" y="1478280"/>
          <a:ext cx="10515597" cy="4267200"/>
        </p:xfrm>
        <a:graphic>
          <a:graphicData uri="http://schemas.openxmlformats.org/drawingml/2006/table">
            <a:tbl>
              <a:tblPr firstRow="1" bandRow="1">
                <a:tableStyleId>{912C8C85-51F0-491E-9774-3900AFEF0FD7}</a:tableStyleId>
              </a:tblPr>
              <a:tblGrid>
                <a:gridCol w="3505199">
                  <a:extLst>
                    <a:ext uri="{9D8B030D-6E8A-4147-A177-3AD203B41FA5}">
                      <a16:colId xmlns:a16="http://schemas.microsoft.com/office/drawing/2014/main" val="3072368677"/>
                    </a:ext>
                  </a:extLst>
                </a:gridCol>
                <a:gridCol w="3505199">
                  <a:extLst>
                    <a:ext uri="{9D8B030D-6E8A-4147-A177-3AD203B41FA5}">
                      <a16:colId xmlns:a16="http://schemas.microsoft.com/office/drawing/2014/main" val="540831198"/>
                    </a:ext>
                  </a:extLst>
                </a:gridCol>
                <a:gridCol w="3505199">
                  <a:extLst>
                    <a:ext uri="{9D8B030D-6E8A-4147-A177-3AD203B41FA5}">
                      <a16:colId xmlns:a16="http://schemas.microsoft.com/office/drawing/2014/main" val="3960976694"/>
                    </a:ext>
                  </a:extLst>
                </a:gridCol>
              </a:tblGrid>
              <a:tr h="370840">
                <a:tc>
                  <a:txBody>
                    <a:bodyPr/>
                    <a:lstStyle/>
                    <a:p>
                      <a:endParaRPr lang="en-AU" sz="2400" dirty="0">
                        <a:solidFill>
                          <a:schemeClr val="bg1"/>
                        </a:solidFill>
                      </a:endParaRPr>
                    </a:p>
                  </a:txBody>
                  <a:tcPr>
                    <a:solidFill>
                      <a:schemeClr val="accent6">
                        <a:lumMod val="75000"/>
                      </a:schemeClr>
                    </a:solidFill>
                  </a:tcPr>
                </a:tc>
                <a:tc>
                  <a:txBody>
                    <a:bodyPr/>
                    <a:lstStyle/>
                    <a:p>
                      <a:r>
                        <a:rPr lang="en-AU" sz="3200" b="0" dirty="0"/>
                        <a:t>Person’s Tree frog</a:t>
                      </a:r>
                    </a:p>
                  </a:txBody>
                  <a:tcPr/>
                </a:tc>
                <a:tc>
                  <a:txBody>
                    <a:bodyPr/>
                    <a:lstStyle/>
                    <a:p>
                      <a:r>
                        <a:rPr lang="en-AU" sz="3200" b="0" dirty="0"/>
                        <a:t>Cane toads</a:t>
                      </a:r>
                    </a:p>
                  </a:txBody>
                  <a:tcPr/>
                </a:tc>
                <a:extLst>
                  <a:ext uri="{0D108BD9-81ED-4DB2-BD59-A6C34878D82A}">
                    <a16:rowId xmlns:a16="http://schemas.microsoft.com/office/drawing/2014/main" val="346104828"/>
                  </a:ext>
                </a:extLst>
              </a:tr>
              <a:tr h="370840">
                <a:tc>
                  <a:txBody>
                    <a:bodyPr/>
                    <a:lstStyle/>
                    <a:p>
                      <a:r>
                        <a:rPr lang="en-AU" sz="2400" dirty="0">
                          <a:solidFill>
                            <a:schemeClr val="bg1"/>
                          </a:solidFill>
                        </a:rPr>
                        <a:t>Kingdom</a:t>
                      </a:r>
                    </a:p>
                  </a:txBody>
                  <a:tcPr>
                    <a:solidFill>
                      <a:schemeClr val="accent6">
                        <a:lumMod val="75000"/>
                      </a:schemeClr>
                    </a:solidFill>
                  </a:tcPr>
                </a:tc>
                <a:tc>
                  <a:txBody>
                    <a:bodyPr/>
                    <a:lstStyle/>
                    <a:p>
                      <a:r>
                        <a:rPr lang="en-AU" sz="2400" b="0" kern="1200" dirty="0">
                          <a:solidFill>
                            <a:schemeClr val="accent6">
                              <a:lumMod val="75000"/>
                            </a:schemeClr>
                          </a:solidFill>
                          <a:effectLst/>
                        </a:rPr>
                        <a:t>Animalia </a:t>
                      </a:r>
                      <a:endParaRPr lang="en-AU" sz="2400" dirty="0">
                        <a:solidFill>
                          <a:schemeClr val="accent6">
                            <a:lumMod val="75000"/>
                          </a:schemeClr>
                        </a:solidFill>
                      </a:endParaRPr>
                    </a:p>
                  </a:txBody>
                  <a:tcPr/>
                </a:tc>
                <a:tc>
                  <a:txBody>
                    <a:bodyPr/>
                    <a:lstStyle/>
                    <a:p>
                      <a:r>
                        <a:rPr lang="en-AU" sz="2400" b="0" kern="1200" dirty="0">
                          <a:solidFill>
                            <a:schemeClr val="accent6">
                              <a:lumMod val="75000"/>
                            </a:schemeClr>
                          </a:solidFill>
                          <a:effectLst/>
                        </a:rPr>
                        <a:t>Animalia </a:t>
                      </a:r>
                      <a:r>
                        <a:rPr lang="en-AU" sz="3200" b="0" kern="1200" dirty="0">
                          <a:solidFill>
                            <a:schemeClr val="accent6">
                              <a:lumMod val="75000"/>
                            </a:schemeClr>
                          </a:solidFill>
                          <a:effectLst/>
                          <a:latin typeface="Yu Gothic" panose="020B0400000000000000" pitchFamily="34" charset="-128"/>
                          <a:ea typeface="Yu Gothic" panose="020B0400000000000000" pitchFamily="34" charset="-128"/>
                        </a:rPr>
                        <a:t>✓</a:t>
                      </a:r>
                      <a:endParaRPr lang="en-AU" sz="3200" dirty="0">
                        <a:solidFill>
                          <a:schemeClr val="accent6">
                            <a:lumMod val="75000"/>
                          </a:schemeClr>
                        </a:solidFill>
                      </a:endParaRPr>
                    </a:p>
                  </a:txBody>
                  <a:tcPr/>
                </a:tc>
                <a:extLst>
                  <a:ext uri="{0D108BD9-81ED-4DB2-BD59-A6C34878D82A}">
                    <a16:rowId xmlns:a16="http://schemas.microsoft.com/office/drawing/2014/main" val="2127176036"/>
                  </a:ext>
                </a:extLst>
              </a:tr>
              <a:tr h="370840">
                <a:tc>
                  <a:txBody>
                    <a:bodyPr/>
                    <a:lstStyle/>
                    <a:p>
                      <a:r>
                        <a:rPr lang="en-AU" sz="2400" dirty="0">
                          <a:solidFill>
                            <a:schemeClr val="bg1"/>
                          </a:solidFill>
                        </a:rPr>
                        <a:t>Phylum</a:t>
                      </a:r>
                    </a:p>
                  </a:txBody>
                  <a:tcPr>
                    <a:solidFill>
                      <a:schemeClr val="accent6">
                        <a:lumMod val="75000"/>
                      </a:schemeClr>
                    </a:solidFill>
                  </a:tcPr>
                </a:tc>
                <a:tc>
                  <a:txBody>
                    <a:bodyPr/>
                    <a:lstStyle/>
                    <a:p>
                      <a:r>
                        <a:rPr lang="en-AU" sz="2400" b="0" kern="1200" dirty="0">
                          <a:solidFill>
                            <a:schemeClr val="accent6">
                              <a:lumMod val="75000"/>
                            </a:schemeClr>
                          </a:solidFill>
                          <a:effectLst/>
                        </a:rPr>
                        <a:t>Chordata</a:t>
                      </a:r>
                      <a:endParaRPr lang="en-AU" sz="2400" dirty="0">
                        <a:solidFill>
                          <a:schemeClr val="accent6">
                            <a:lumMod val="75000"/>
                          </a:schemeClr>
                        </a:solidFill>
                      </a:endParaRPr>
                    </a:p>
                  </a:txBody>
                  <a:tcPr/>
                </a:tc>
                <a:tc>
                  <a:txBody>
                    <a:bodyPr/>
                    <a:lstStyle/>
                    <a:p>
                      <a:r>
                        <a:rPr lang="en-AU" sz="2400" b="0" kern="1200" dirty="0">
                          <a:solidFill>
                            <a:schemeClr val="accent6">
                              <a:lumMod val="75000"/>
                            </a:schemeClr>
                          </a:solidFill>
                          <a:effectLst/>
                        </a:rPr>
                        <a:t>Chordata</a:t>
                      </a:r>
                      <a:r>
                        <a:rPr lang="en-AU" sz="3200" b="0" kern="1200" dirty="0">
                          <a:solidFill>
                            <a:schemeClr val="accent6">
                              <a:lumMod val="75000"/>
                            </a:schemeClr>
                          </a:solidFill>
                          <a:effectLst/>
                          <a:latin typeface="Yu Gothic" panose="020B0400000000000000" pitchFamily="34" charset="-128"/>
                          <a:ea typeface="Yu Gothic" panose="020B0400000000000000" pitchFamily="34" charset="-128"/>
                        </a:rPr>
                        <a:t>✓</a:t>
                      </a:r>
                      <a:endParaRPr lang="en-AU" sz="3200" dirty="0">
                        <a:solidFill>
                          <a:schemeClr val="accent6">
                            <a:lumMod val="75000"/>
                          </a:schemeClr>
                        </a:solidFill>
                      </a:endParaRPr>
                    </a:p>
                  </a:txBody>
                  <a:tcPr/>
                </a:tc>
                <a:extLst>
                  <a:ext uri="{0D108BD9-81ED-4DB2-BD59-A6C34878D82A}">
                    <a16:rowId xmlns:a16="http://schemas.microsoft.com/office/drawing/2014/main" val="1606316803"/>
                  </a:ext>
                </a:extLst>
              </a:tr>
              <a:tr h="370840">
                <a:tc>
                  <a:txBody>
                    <a:bodyPr/>
                    <a:lstStyle/>
                    <a:p>
                      <a:r>
                        <a:rPr lang="en-AU" sz="2400" dirty="0">
                          <a:solidFill>
                            <a:schemeClr val="bg1"/>
                          </a:solidFill>
                        </a:rPr>
                        <a:t>Class</a:t>
                      </a:r>
                    </a:p>
                  </a:txBody>
                  <a:tcPr>
                    <a:solidFill>
                      <a:schemeClr val="accent6">
                        <a:lumMod val="75000"/>
                      </a:schemeClr>
                    </a:solidFill>
                  </a:tcPr>
                </a:tc>
                <a:tc>
                  <a:txBody>
                    <a:bodyPr/>
                    <a:lstStyle/>
                    <a:p>
                      <a:r>
                        <a:rPr lang="en-AU" sz="2400" b="0" kern="1200" dirty="0">
                          <a:solidFill>
                            <a:schemeClr val="accent6">
                              <a:lumMod val="75000"/>
                            </a:schemeClr>
                          </a:solidFill>
                          <a:effectLst/>
                        </a:rPr>
                        <a:t>Amphibia</a:t>
                      </a:r>
                      <a:endParaRPr lang="en-AU" sz="2400" dirty="0">
                        <a:solidFill>
                          <a:schemeClr val="accent6">
                            <a:lumMod val="75000"/>
                          </a:schemeClr>
                        </a:solidFill>
                      </a:endParaRPr>
                    </a:p>
                  </a:txBody>
                  <a:tcPr/>
                </a:tc>
                <a:tc>
                  <a:txBody>
                    <a:bodyPr/>
                    <a:lstStyle/>
                    <a:p>
                      <a:r>
                        <a:rPr lang="en-AU" sz="2400" b="0" kern="1200" dirty="0">
                          <a:solidFill>
                            <a:schemeClr val="accent6">
                              <a:lumMod val="75000"/>
                            </a:schemeClr>
                          </a:solidFill>
                          <a:effectLst/>
                        </a:rPr>
                        <a:t>Amphibia </a:t>
                      </a:r>
                      <a:r>
                        <a:rPr lang="en-AU" sz="3200" b="0" kern="1200" dirty="0">
                          <a:solidFill>
                            <a:schemeClr val="accent6">
                              <a:lumMod val="75000"/>
                            </a:schemeClr>
                          </a:solidFill>
                          <a:effectLst/>
                          <a:latin typeface="Yu Gothic" panose="020B0400000000000000" pitchFamily="34" charset="-128"/>
                          <a:ea typeface="Yu Gothic" panose="020B0400000000000000" pitchFamily="34" charset="-128"/>
                        </a:rPr>
                        <a:t>✓</a:t>
                      </a:r>
                      <a:endParaRPr lang="en-AU" sz="3200" dirty="0">
                        <a:solidFill>
                          <a:schemeClr val="accent6">
                            <a:lumMod val="75000"/>
                          </a:schemeClr>
                        </a:solidFill>
                      </a:endParaRPr>
                    </a:p>
                  </a:txBody>
                  <a:tcPr/>
                </a:tc>
                <a:extLst>
                  <a:ext uri="{0D108BD9-81ED-4DB2-BD59-A6C34878D82A}">
                    <a16:rowId xmlns:a16="http://schemas.microsoft.com/office/drawing/2014/main" val="1389626725"/>
                  </a:ext>
                </a:extLst>
              </a:tr>
              <a:tr h="370840">
                <a:tc>
                  <a:txBody>
                    <a:bodyPr/>
                    <a:lstStyle/>
                    <a:p>
                      <a:r>
                        <a:rPr lang="en-AU" sz="2400" dirty="0">
                          <a:solidFill>
                            <a:schemeClr val="bg1"/>
                          </a:solidFill>
                        </a:rPr>
                        <a:t>Order</a:t>
                      </a:r>
                    </a:p>
                  </a:txBody>
                  <a:tcPr>
                    <a:solidFill>
                      <a:schemeClr val="accent6">
                        <a:lumMod val="75000"/>
                      </a:schemeClr>
                    </a:solidFill>
                  </a:tcPr>
                </a:tc>
                <a:tc>
                  <a:txBody>
                    <a:bodyPr/>
                    <a:lstStyle/>
                    <a:p>
                      <a:r>
                        <a:rPr lang="en-AU" sz="2400" b="0" kern="1200" dirty="0">
                          <a:solidFill>
                            <a:schemeClr val="accent6">
                              <a:lumMod val="75000"/>
                            </a:schemeClr>
                          </a:solidFill>
                          <a:effectLst/>
                        </a:rPr>
                        <a:t>Anura</a:t>
                      </a:r>
                      <a:endParaRPr lang="en-AU" sz="2400" dirty="0">
                        <a:solidFill>
                          <a:schemeClr val="accent6">
                            <a:lumMod val="75000"/>
                          </a:schemeClr>
                        </a:solidFill>
                      </a:endParaRPr>
                    </a:p>
                  </a:txBody>
                  <a:tcPr/>
                </a:tc>
                <a:tc>
                  <a:txBody>
                    <a:bodyPr/>
                    <a:lstStyle/>
                    <a:p>
                      <a:r>
                        <a:rPr lang="en-AU" sz="2400" b="0" kern="1200" dirty="0">
                          <a:solidFill>
                            <a:schemeClr val="accent6">
                              <a:lumMod val="75000"/>
                            </a:schemeClr>
                          </a:solidFill>
                          <a:effectLst/>
                        </a:rPr>
                        <a:t>Anura </a:t>
                      </a:r>
                      <a:r>
                        <a:rPr lang="en-AU" sz="3200" b="0" kern="1200" dirty="0">
                          <a:solidFill>
                            <a:schemeClr val="accent6">
                              <a:lumMod val="75000"/>
                            </a:schemeClr>
                          </a:solidFill>
                          <a:effectLst/>
                          <a:latin typeface="Yu Gothic" panose="020B0400000000000000" pitchFamily="34" charset="-128"/>
                          <a:ea typeface="Yu Gothic" panose="020B0400000000000000" pitchFamily="34" charset="-128"/>
                        </a:rPr>
                        <a:t>✓</a:t>
                      </a:r>
                      <a:endParaRPr lang="en-AU" sz="3200" dirty="0">
                        <a:solidFill>
                          <a:schemeClr val="accent6">
                            <a:lumMod val="75000"/>
                          </a:schemeClr>
                        </a:solidFill>
                      </a:endParaRPr>
                    </a:p>
                  </a:txBody>
                  <a:tcPr/>
                </a:tc>
                <a:extLst>
                  <a:ext uri="{0D108BD9-81ED-4DB2-BD59-A6C34878D82A}">
                    <a16:rowId xmlns:a16="http://schemas.microsoft.com/office/drawing/2014/main" val="1070136851"/>
                  </a:ext>
                </a:extLst>
              </a:tr>
              <a:tr h="370840">
                <a:tc>
                  <a:txBody>
                    <a:bodyPr/>
                    <a:lstStyle/>
                    <a:p>
                      <a:r>
                        <a:rPr lang="en-AU" sz="2400" dirty="0">
                          <a:solidFill>
                            <a:schemeClr val="bg1"/>
                          </a:solidFill>
                        </a:rPr>
                        <a:t>Family</a:t>
                      </a:r>
                    </a:p>
                  </a:txBody>
                  <a:tcPr>
                    <a:solidFill>
                      <a:schemeClr val="accent6">
                        <a:lumMod val="75000"/>
                      </a:schemeClr>
                    </a:solidFill>
                  </a:tcPr>
                </a:tc>
                <a:tc>
                  <a:txBody>
                    <a:bodyPr/>
                    <a:lstStyle/>
                    <a:p>
                      <a:r>
                        <a:rPr lang="en-AU" sz="2400" dirty="0" err="1">
                          <a:solidFill>
                            <a:schemeClr val="accent6">
                              <a:lumMod val="50000"/>
                            </a:schemeClr>
                          </a:solidFill>
                        </a:rPr>
                        <a:t>Pelodryadidae</a:t>
                      </a:r>
                      <a:endParaRPr lang="en-AU" sz="2400" dirty="0">
                        <a:solidFill>
                          <a:schemeClr val="accent6">
                            <a:lumMod val="50000"/>
                          </a:schemeClr>
                        </a:solidFill>
                      </a:endParaRPr>
                    </a:p>
                  </a:txBody>
                  <a:tcPr/>
                </a:tc>
                <a:tc>
                  <a:txBody>
                    <a:bodyPr/>
                    <a:lstStyle/>
                    <a:p>
                      <a:r>
                        <a:rPr lang="en-AU" sz="2400" b="0" kern="1200" dirty="0" err="1">
                          <a:solidFill>
                            <a:schemeClr val="accent2">
                              <a:lumMod val="75000"/>
                            </a:schemeClr>
                          </a:solidFill>
                          <a:effectLst/>
                        </a:rPr>
                        <a:t>Bufonidae</a:t>
                      </a:r>
                      <a:endParaRPr lang="en-AU" sz="2400" i="1" dirty="0">
                        <a:solidFill>
                          <a:schemeClr val="accent2">
                            <a:lumMod val="75000"/>
                          </a:schemeClr>
                        </a:solidFill>
                      </a:endParaRPr>
                    </a:p>
                  </a:txBody>
                  <a:tcPr/>
                </a:tc>
                <a:extLst>
                  <a:ext uri="{0D108BD9-81ED-4DB2-BD59-A6C34878D82A}">
                    <a16:rowId xmlns:a16="http://schemas.microsoft.com/office/drawing/2014/main" val="3096967717"/>
                  </a:ext>
                </a:extLst>
              </a:tr>
              <a:tr h="370840">
                <a:tc>
                  <a:txBody>
                    <a:bodyPr/>
                    <a:lstStyle/>
                    <a:p>
                      <a:r>
                        <a:rPr lang="en-AU" sz="2400" dirty="0">
                          <a:solidFill>
                            <a:schemeClr val="bg1"/>
                          </a:solidFill>
                        </a:rPr>
                        <a:t>Genus </a:t>
                      </a:r>
                    </a:p>
                  </a:txBody>
                  <a:tcPr>
                    <a:solidFill>
                      <a:schemeClr val="accent6">
                        <a:lumMod val="75000"/>
                      </a:schemeClr>
                    </a:solidFill>
                  </a:tcPr>
                </a:tc>
                <a:tc>
                  <a:txBody>
                    <a:bodyPr/>
                    <a:lstStyle/>
                    <a:p>
                      <a:r>
                        <a:rPr lang="en-AU" sz="2400" dirty="0" err="1">
                          <a:solidFill>
                            <a:schemeClr val="accent6">
                              <a:lumMod val="50000"/>
                            </a:schemeClr>
                          </a:solidFill>
                        </a:rPr>
                        <a:t>Litoria</a:t>
                      </a:r>
                      <a:endParaRPr lang="en-AU" sz="2400" dirty="0">
                        <a:solidFill>
                          <a:schemeClr val="accent6">
                            <a:lumMod val="50000"/>
                          </a:schemeClr>
                        </a:solidFill>
                      </a:endParaRPr>
                    </a:p>
                  </a:txBody>
                  <a:tcPr/>
                </a:tc>
                <a:tc>
                  <a:txBody>
                    <a:bodyPr/>
                    <a:lstStyle/>
                    <a:p>
                      <a:r>
                        <a:rPr lang="en-AU" sz="2400" dirty="0" err="1">
                          <a:solidFill>
                            <a:schemeClr val="accent2">
                              <a:lumMod val="75000"/>
                            </a:schemeClr>
                          </a:solidFill>
                        </a:rPr>
                        <a:t>Rhinella</a:t>
                      </a:r>
                      <a:endParaRPr lang="en-AU" sz="2400" dirty="0">
                        <a:solidFill>
                          <a:schemeClr val="accent2">
                            <a:lumMod val="75000"/>
                          </a:schemeClr>
                        </a:solidFill>
                      </a:endParaRPr>
                    </a:p>
                  </a:txBody>
                  <a:tcPr/>
                </a:tc>
                <a:extLst>
                  <a:ext uri="{0D108BD9-81ED-4DB2-BD59-A6C34878D82A}">
                    <a16:rowId xmlns:a16="http://schemas.microsoft.com/office/drawing/2014/main" val="272581478"/>
                  </a:ext>
                </a:extLst>
              </a:tr>
              <a:tr h="370840">
                <a:tc>
                  <a:txBody>
                    <a:bodyPr/>
                    <a:lstStyle/>
                    <a:p>
                      <a:r>
                        <a:rPr lang="en-AU" sz="2400" dirty="0">
                          <a:solidFill>
                            <a:schemeClr val="bg1"/>
                          </a:solidFill>
                        </a:rPr>
                        <a:t>Species</a:t>
                      </a:r>
                    </a:p>
                  </a:txBody>
                  <a:tcPr>
                    <a:solidFill>
                      <a:schemeClr val="accent6">
                        <a:lumMod val="75000"/>
                      </a:schemeClr>
                    </a:solidFill>
                  </a:tcPr>
                </a:tc>
                <a:tc>
                  <a:txBody>
                    <a:bodyPr/>
                    <a:lstStyle/>
                    <a:p>
                      <a:r>
                        <a:rPr lang="en-AU" sz="2400" dirty="0" err="1">
                          <a:solidFill>
                            <a:schemeClr val="accent6">
                              <a:lumMod val="50000"/>
                            </a:schemeClr>
                          </a:solidFill>
                        </a:rPr>
                        <a:t>peronii</a:t>
                      </a:r>
                      <a:endParaRPr lang="en-AU" sz="2400" dirty="0">
                        <a:solidFill>
                          <a:schemeClr val="accent6">
                            <a:lumMod val="50000"/>
                          </a:schemeClr>
                        </a:solidFill>
                      </a:endParaRPr>
                    </a:p>
                  </a:txBody>
                  <a:tcPr/>
                </a:tc>
                <a:tc>
                  <a:txBody>
                    <a:bodyPr/>
                    <a:lstStyle/>
                    <a:p>
                      <a:r>
                        <a:rPr lang="en-AU" sz="2400" dirty="0">
                          <a:solidFill>
                            <a:schemeClr val="accent2">
                              <a:lumMod val="75000"/>
                            </a:schemeClr>
                          </a:solidFill>
                        </a:rPr>
                        <a:t>marina</a:t>
                      </a:r>
                    </a:p>
                  </a:txBody>
                  <a:tcPr/>
                </a:tc>
                <a:extLst>
                  <a:ext uri="{0D108BD9-81ED-4DB2-BD59-A6C34878D82A}">
                    <a16:rowId xmlns:a16="http://schemas.microsoft.com/office/drawing/2014/main" val="1542069938"/>
                  </a:ext>
                </a:extLst>
              </a:tr>
            </a:tbl>
          </a:graphicData>
        </a:graphic>
      </p:graphicFrame>
    </p:spTree>
    <p:extLst>
      <p:ext uri="{BB962C8B-B14F-4D97-AF65-F5344CB8AC3E}">
        <p14:creationId xmlns:p14="http://schemas.microsoft.com/office/powerpoint/2010/main" val="8181105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6B3F68C-F973-4153-B8FB-C21D8BD6A9AE}"/>
              </a:ext>
            </a:extLst>
          </p:cNvPr>
          <p:cNvSpPr txBox="1"/>
          <p:nvPr/>
        </p:nvSpPr>
        <p:spPr>
          <a:xfrm>
            <a:off x="478286" y="424880"/>
            <a:ext cx="11235428" cy="584775"/>
          </a:xfrm>
          <a:prstGeom prst="rect">
            <a:avLst/>
          </a:prstGeom>
          <a:noFill/>
        </p:spPr>
        <p:txBody>
          <a:bodyPr wrap="square" rtlCol="0">
            <a:spAutoFit/>
          </a:bodyPr>
          <a:lstStyle/>
          <a:p>
            <a:r>
              <a:rPr lang="en-AU" sz="3200" dirty="0">
                <a:solidFill>
                  <a:schemeClr val="accent6">
                    <a:lumMod val="75000"/>
                  </a:schemeClr>
                </a:solidFill>
              </a:rPr>
              <a:t>View the Australian Museum website</a:t>
            </a:r>
          </a:p>
        </p:txBody>
      </p:sp>
      <p:grpSp>
        <p:nvGrpSpPr>
          <p:cNvPr id="11" name="Group 10">
            <a:extLst>
              <a:ext uri="{FF2B5EF4-FFF2-40B4-BE49-F238E27FC236}">
                <a16:creationId xmlns:a16="http://schemas.microsoft.com/office/drawing/2014/main" id="{6DA5C469-046F-44D6-836B-F820BB98D541}"/>
              </a:ext>
            </a:extLst>
          </p:cNvPr>
          <p:cNvGrpSpPr/>
          <p:nvPr/>
        </p:nvGrpSpPr>
        <p:grpSpPr>
          <a:xfrm>
            <a:off x="478286" y="1668823"/>
            <a:ext cx="6468777" cy="3706004"/>
            <a:chOff x="5619389" y="1318847"/>
            <a:chExt cx="6468777" cy="3706004"/>
          </a:xfrm>
        </p:grpSpPr>
        <p:pic>
          <p:nvPicPr>
            <p:cNvPr id="7" name="Picture 6">
              <a:hlinkClick r:id="rId2"/>
              <a:extLst>
                <a:ext uri="{FF2B5EF4-FFF2-40B4-BE49-F238E27FC236}">
                  <a16:creationId xmlns:a16="http://schemas.microsoft.com/office/drawing/2014/main" id="{3E441599-D6EC-4157-BC25-9C0D18A5758E}"/>
                </a:ext>
              </a:extLst>
            </p:cNvPr>
            <p:cNvPicPr>
              <a:picLocks noChangeAspect="1"/>
            </p:cNvPicPr>
            <p:nvPr/>
          </p:nvPicPr>
          <p:blipFill>
            <a:blip r:embed="rId3"/>
            <a:stretch>
              <a:fillRect/>
            </a:stretch>
          </p:blipFill>
          <p:spPr>
            <a:xfrm>
              <a:off x="5619390" y="1318847"/>
              <a:ext cx="6094324" cy="33030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a:extLst>
                <a:ext uri="{FF2B5EF4-FFF2-40B4-BE49-F238E27FC236}">
                  <a16:creationId xmlns:a16="http://schemas.microsoft.com/office/drawing/2014/main" id="{69C8BBEC-8AC9-424D-80E7-842043B5A8E0}"/>
                </a:ext>
              </a:extLst>
            </p:cNvPr>
            <p:cNvSpPr txBox="1"/>
            <p:nvPr/>
          </p:nvSpPr>
          <p:spPr>
            <a:xfrm>
              <a:off x="5619389" y="4655519"/>
              <a:ext cx="6468777" cy="369332"/>
            </a:xfrm>
            <a:prstGeom prst="rect">
              <a:avLst/>
            </a:prstGeom>
            <a:noFill/>
          </p:spPr>
          <p:txBody>
            <a:bodyPr wrap="square">
              <a:spAutoFit/>
            </a:bodyPr>
            <a:lstStyle/>
            <a:p>
              <a:r>
                <a:rPr lang="en-AU" dirty="0"/>
                <a:t>https://australian.museum/blog-archive/science/frogs-and-toads/</a:t>
              </a:r>
            </a:p>
          </p:txBody>
        </p:sp>
      </p:grpSp>
      <p:grpSp>
        <p:nvGrpSpPr>
          <p:cNvPr id="9" name="Group 8">
            <a:extLst>
              <a:ext uri="{FF2B5EF4-FFF2-40B4-BE49-F238E27FC236}">
                <a16:creationId xmlns:a16="http://schemas.microsoft.com/office/drawing/2014/main" id="{35CFC18F-1334-4264-B4EF-DA9BB479ACE8}"/>
              </a:ext>
            </a:extLst>
          </p:cNvPr>
          <p:cNvGrpSpPr/>
          <p:nvPr/>
        </p:nvGrpSpPr>
        <p:grpSpPr>
          <a:xfrm>
            <a:off x="7154294" y="1668823"/>
            <a:ext cx="4342289" cy="3713357"/>
            <a:chOff x="478286" y="1519814"/>
            <a:chExt cx="4342289" cy="3713357"/>
          </a:xfrm>
        </p:grpSpPr>
        <p:pic>
          <p:nvPicPr>
            <p:cNvPr id="2" name="Picture 1">
              <a:hlinkClick r:id="rId4"/>
              <a:extLst>
                <a:ext uri="{FF2B5EF4-FFF2-40B4-BE49-F238E27FC236}">
                  <a16:creationId xmlns:a16="http://schemas.microsoft.com/office/drawing/2014/main" id="{139E365C-121D-4BC3-BFDF-959433419488}"/>
                </a:ext>
              </a:extLst>
            </p:cNvPr>
            <p:cNvPicPr>
              <a:picLocks noChangeAspect="1"/>
            </p:cNvPicPr>
            <p:nvPr/>
          </p:nvPicPr>
          <p:blipFill>
            <a:blip r:embed="rId5"/>
            <a:stretch>
              <a:fillRect/>
            </a:stretch>
          </p:blipFill>
          <p:spPr>
            <a:xfrm>
              <a:off x="478286" y="1519814"/>
              <a:ext cx="4342289" cy="33104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a:extLst>
                <a:ext uri="{FF2B5EF4-FFF2-40B4-BE49-F238E27FC236}">
                  <a16:creationId xmlns:a16="http://schemas.microsoft.com/office/drawing/2014/main" id="{967FA446-5612-43E1-A15E-D0FE360B2E2C}"/>
                </a:ext>
              </a:extLst>
            </p:cNvPr>
            <p:cNvSpPr txBox="1"/>
            <p:nvPr/>
          </p:nvSpPr>
          <p:spPr>
            <a:xfrm>
              <a:off x="478286" y="4863839"/>
              <a:ext cx="4342289" cy="369332"/>
            </a:xfrm>
            <a:prstGeom prst="rect">
              <a:avLst/>
            </a:prstGeom>
            <a:noFill/>
          </p:spPr>
          <p:txBody>
            <a:bodyPr wrap="square">
              <a:spAutoFit/>
            </a:bodyPr>
            <a:lstStyle/>
            <a:p>
              <a:r>
                <a:rPr lang="en-AU" dirty="0"/>
                <a:t>https://reptile.guide/frogs-vs-toads/</a:t>
              </a:r>
            </a:p>
          </p:txBody>
        </p:sp>
      </p:grpSp>
    </p:spTree>
    <p:extLst>
      <p:ext uri="{BB962C8B-B14F-4D97-AF65-F5344CB8AC3E}">
        <p14:creationId xmlns:p14="http://schemas.microsoft.com/office/powerpoint/2010/main" val="1933290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0DF1B13-8321-405D-A24A-347A402A7F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189341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D69702-EF17-4481-889E-D8C1CF34B4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691" y="802838"/>
            <a:ext cx="10668618" cy="6055162"/>
          </a:xfrm>
          <a:prstGeom prst="rect">
            <a:avLst/>
          </a:prstGeom>
        </p:spPr>
      </p:pic>
      <p:sp>
        <p:nvSpPr>
          <p:cNvPr id="2" name="TextBox 1">
            <a:extLst>
              <a:ext uri="{FF2B5EF4-FFF2-40B4-BE49-F238E27FC236}">
                <a16:creationId xmlns:a16="http://schemas.microsoft.com/office/drawing/2014/main" id="{7DC7D86B-72B4-4B12-9B5F-F3942B42ED20}"/>
              </a:ext>
            </a:extLst>
          </p:cNvPr>
          <p:cNvSpPr txBox="1"/>
          <p:nvPr/>
        </p:nvSpPr>
        <p:spPr>
          <a:xfrm>
            <a:off x="478286" y="424880"/>
            <a:ext cx="11235428" cy="584775"/>
          </a:xfrm>
          <a:prstGeom prst="rect">
            <a:avLst/>
          </a:prstGeom>
          <a:noFill/>
        </p:spPr>
        <p:txBody>
          <a:bodyPr wrap="square" rtlCol="0">
            <a:spAutoFit/>
          </a:bodyPr>
          <a:lstStyle/>
          <a:p>
            <a:r>
              <a:rPr lang="en-AU" sz="3200" dirty="0">
                <a:solidFill>
                  <a:schemeClr val="accent6">
                    <a:lumMod val="75000"/>
                  </a:schemeClr>
                </a:solidFill>
              </a:rPr>
              <a:t>Distinctive features of cane toads</a:t>
            </a:r>
          </a:p>
        </p:txBody>
      </p:sp>
    </p:spTree>
    <p:extLst>
      <p:ext uri="{BB962C8B-B14F-4D97-AF65-F5344CB8AC3E}">
        <p14:creationId xmlns:p14="http://schemas.microsoft.com/office/powerpoint/2010/main" val="362277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2B8B60-3197-4F97-99CC-99B8B37B77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202349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2" name="Picture 1">
            <a:hlinkClick r:id="rId2"/>
            <a:extLst>
              <a:ext uri="{FF2B5EF4-FFF2-40B4-BE49-F238E27FC236}">
                <a16:creationId xmlns:a16="http://schemas.microsoft.com/office/drawing/2014/main" id="{901B4618-DD8D-4B7B-8F3D-0069452C1CA3}"/>
              </a:ext>
            </a:extLst>
          </p:cNvPr>
          <p:cNvPicPr>
            <a:picLocks noChangeAspect="1"/>
          </p:cNvPicPr>
          <p:nvPr/>
        </p:nvPicPr>
        <p:blipFill>
          <a:blip r:embed="rId3"/>
          <a:stretch>
            <a:fillRect/>
          </a:stretch>
        </p:blipFill>
        <p:spPr>
          <a:xfrm>
            <a:off x="144264" y="723665"/>
            <a:ext cx="11903472" cy="5410669"/>
          </a:xfrm>
          <a:prstGeom prst="rect">
            <a:avLst/>
          </a:prstGeom>
        </p:spPr>
      </p:pic>
      <p:sp>
        <p:nvSpPr>
          <p:cNvPr id="3" name="TextBox 2">
            <a:extLst>
              <a:ext uri="{FF2B5EF4-FFF2-40B4-BE49-F238E27FC236}">
                <a16:creationId xmlns:a16="http://schemas.microsoft.com/office/drawing/2014/main" id="{4EFA2CD3-C481-4BC0-8FBB-9690460844D2}"/>
              </a:ext>
            </a:extLst>
          </p:cNvPr>
          <p:cNvSpPr txBox="1"/>
          <p:nvPr/>
        </p:nvSpPr>
        <p:spPr>
          <a:xfrm>
            <a:off x="292963" y="6276513"/>
            <a:ext cx="8842159" cy="369332"/>
          </a:xfrm>
          <a:prstGeom prst="rect">
            <a:avLst/>
          </a:prstGeom>
          <a:noFill/>
        </p:spPr>
        <p:txBody>
          <a:bodyPr wrap="square" rtlCol="0">
            <a:spAutoFit/>
          </a:bodyPr>
          <a:lstStyle/>
          <a:p>
            <a:r>
              <a:rPr lang="en-AU" dirty="0">
                <a:solidFill>
                  <a:schemeClr val="bg2"/>
                </a:solidFill>
              </a:rPr>
              <a:t>Source: </a:t>
            </a:r>
            <a:r>
              <a:rPr lang="en-AU" dirty="0">
                <a:solidFill>
                  <a:schemeClr val="bg2"/>
                </a:solidFill>
                <a:hlinkClick r:id="rId2">
                  <a:extLst>
                    <a:ext uri="{A12FA001-AC4F-418D-AE19-62706E023703}">
                      <ahyp:hlinkClr xmlns:ahyp="http://schemas.microsoft.com/office/drawing/2018/hyperlinkcolor" val="tx"/>
                    </a:ext>
                  </a:extLst>
                </a:hlinkClick>
              </a:rPr>
              <a:t>https://nswfoodauthority.app.box.com/s/z1yuw3616xw77enqemj8wj6k1cktzyoi</a:t>
            </a:r>
            <a:r>
              <a:rPr lang="en-AU" dirty="0">
                <a:solidFill>
                  <a:schemeClr val="bg2"/>
                </a:solidFill>
              </a:rPr>
              <a:t> </a:t>
            </a:r>
          </a:p>
        </p:txBody>
      </p:sp>
    </p:spTree>
    <p:extLst>
      <p:ext uri="{BB962C8B-B14F-4D97-AF65-F5344CB8AC3E}">
        <p14:creationId xmlns:p14="http://schemas.microsoft.com/office/powerpoint/2010/main" val="26549226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2B85-9680-429B-99C4-B4F4664C0DCD}"/>
              </a:ext>
            </a:extLst>
          </p:cNvPr>
          <p:cNvSpPr>
            <a:spLocks noGrp="1"/>
          </p:cNvSpPr>
          <p:nvPr>
            <p:ph type="title"/>
          </p:nvPr>
        </p:nvSpPr>
        <p:spPr/>
        <p:txBody>
          <a:bodyPr/>
          <a:lstStyle/>
          <a:p>
            <a:r>
              <a:rPr lang="en-AU" dirty="0">
                <a:solidFill>
                  <a:schemeClr val="accent6">
                    <a:lumMod val="75000"/>
                  </a:schemeClr>
                </a:solidFill>
              </a:rPr>
              <a:t>That means…</a:t>
            </a:r>
          </a:p>
        </p:txBody>
      </p:sp>
      <p:sp>
        <p:nvSpPr>
          <p:cNvPr id="3" name="Content Placeholder 2">
            <a:extLst>
              <a:ext uri="{FF2B5EF4-FFF2-40B4-BE49-F238E27FC236}">
                <a16:creationId xmlns:a16="http://schemas.microsoft.com/office/drawing/2014/main" id="{22C13DAC-9B5D-4CC9-A37D-876730397A1B}"/>
              </a:ext>
            </a:extLst>
          </p:cNvPr>
          <p:cNvSpPr>
            <a:spLocks noGrp="1"/>
          </p:cNvSpPr>
          <p:nvPr>
            <p:ph idx="1"/>
          </p:nvPr>
        </p:nvSpPr>
        <p:spPr>
          <a:xfrm>
            <a:off x="838201" y="1532661"/>
            <a:ext cx="5837807" cy="4140169"/>
          </a:xfrm>
        </p:spPr>
        <p:txBody>
          <a:bodyPr>
            <a:normAutofit/>
          </a:bodyPr>
          <a:lstStyle/>
          <a:p>
            <a:pPr>
              <a:lnSpc>
                <a:spcPct val="100000"/>
              </a:lnSpc>
            </a:pPr>
            <a:r>
              <a:rPr lang="en-AU" dirty="0"/>
              <a:t>Native animals and pets that eat cane toads can be poisoned</a:t>
            </a:r>
          </a:p>
          <a:p>
            <a:pPr>
              <a:lnSpc>
                <a:spcPct val="100000"/>
              </a:lnSpc>
            </a:pPr>
            <a:r>
              <a:rPr lang="en-AU" dirty="0"/>
              <a:t>Cane toads eat the eggs and babies of native frogs and small animals</a:t>
            </a:r>
          </a:p>
          <a:p>
            <a:pPr>
              <a:lnSpc>
                <a:spcPct val="100000"/>
              </a:lnSpc>
            </a:pPr>
            <a:r>
              <a:rPr lang="en-AU" dirty="0"/>
              <a:t>They reproduce in huge numbers</a:t>
            </a:r>
          </a:p>
          <a:p>
            <a:pPr>
              <a:lnSpc>
                <a:spcPct val="100000"/>
              </a:lnSpc>
            </a:pPr>
            <a:r>
              <a:rPr lang="en-AU" dirty="0"/>
              <a:t>They can quickly take over pools of water that native frogs and other animals live</a:t>
            </a:r>
          </a:p>
          <a:p>
            <a:pPr lvl="1"/>
            <a:endParaRPr lang="en-AU" dirty="0"/>
          </a:p>
          <a:p>
            <a:endParaRPr lang="en-AU" dirty="0"/>
          </a:p>
        </p:txBody>
      </p:sp>
      <p:pic>
        <p:nvPicPr>
          <p:cNvPr id="4" name="Picture 2">
            <a:hlinkClick r:id="rId2"/>
            <a:extLst>
              <a:ext uri="{FF2B5EF4-FFF2-40B4-BE49-F238E27FC236}">
                <a16:creationId xmlns:a16="http://schemas.microsoft.com/office/drawing/2014/main" id="{1FAE7256-A611-47A4-A177-9A467FB244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4904" y="3260348"/>
            <a:ext cx="3898895" cy="275846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3C372ED-8409-4FA5-BF76-562F5C75A5F3}"/>
              </a:ext>
            </a:extLst>
          </p:cNvPr>
          <p:cNvSpPr txBox="1"/>
          <p:nvPr/>
        </p:nvSpPr>
        <p:spPr>
          <a:xfrm>
            <a:off x="7454904" y="1690688"/>
            <a:ext cx="3844031" cy="1569660"/>
          </a:xfrm>
          <a:prstGeom prst="rect">
            <a:avLst/>
          </a:prstGeom>
          <a:noFill/>
        </p:spPr>
        <p:txBody>
          <a:bodyPr wrap="square">
            <a:spAutoFit/>
          </a:bodyPr>
          <a:lstStyle/>
          <a:p>
            <a:pPr marL="0" indent="0">
              <a:buNone/>
            </a:pPr>
            <a:r>
              <a:rPr lang="en-AU" sz="2400" dirty="0"/>
              <a:t>Cane toads have been linked with the local extinctions of some native snakes and the Northern Quoll </a:t>
            </a:r>
          </a:p>
        </p:txBody>
      </p:sp>
    </p:spTree>
    <p:extLst>
      <p:ext uri="{BB962C8B-B14F-4D97-AF65-F5344CB8AC3E}">
        <p14:creationId xmlns:p14="http://schemas.microsoft.com/office/powerpoint/2010/main" val="2659758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4" presetClass="entr" presetSubtype="10" fill="hold" grpId="0" nodeType="after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par>
                                <p:cTn id="28" presetID="14" presetClass="entr" presetSubtype="10" fill="hold" nodeType="withEffect">
                                  <p:stCondLst>
                                    <p:cond delay="500"/>
                                  </p:stCondLst>
                                  <p:childTnLst>
                                    <p:set>
                                      <p:cBhvr>
                                        <p:cTn id="29" dur="1" fill="hold">
                                          <p:stCondLst>
                                            <p:cond delay="0"/>
                                          </p:stCondLst>
                                        </p:cTn>
                                        <p:tgtEl>
                                          <p:spTgt spid="4"/>
                                        </p:tgtEl>
                                        <p:attrNameLst>
                                          <p:attrName>style.visibility</p:attrName>
                                        </p:attrNameLst>
                                      </p:cBhvr>
                                      <p:to>
                                        <p:strVal val="visible"/>
                                      </p:to>
                                    </p:set>
                                    <p:animEffect transition="in" filter="randombar(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D5C9618-2890-4A7B-B4FE-735345649F8C}"/>
              </a:ext>
            </a:extLst>
          </p:cNvPr>
          <p:cNvSpPr txBox="1"/>
          <p:nvPr/>
        </p:nvSpPr>
        <p:spPr>
          <a:xfrm>
            <a:off x="820916" y="585276"/>
            <a:ext cx="7443317" cy="1138773"/>
          </a:xfrm>
          <a:prstGeom prst="rect">
            <a:avLst/>
          </a:prstGeom>
          <a:noFill/>
        </p:spPr>
        <p:txBody>
          <a:bodyPr wrap="square">
            <a:spAutoFit/>
          </a:bodyPr>
          <a:lstStyle/>
          <a:p>
            <a:r>
              <a:rPr lang="en-AU" sz="2800" dirty="0"/>
              <a:t>Click to visit the NSW Department of Primary Industries website to assist with the close activity: </a:t>
            </a:r>
          </a:p>
          <a:p>
            <a:r>
              <a:rPr lang="en-AU" sz="1200" dirty="0"/>
              <a:t>https://www.dpi.nsw.gov.au/biosecurity/vertebrate-pests/nia/key-new-incursions-species/new-incursions/cane-toad</a:t>
            </a:r>
          </a:p>
        </p:txBody>
      </p:sp>
      <p:pic>
        <p:nvPicPr>
          <p:cNvPr id="4" name="Picture 3">
            <a:hlinkClick r:id="rId2"/>
            <a:extLst>
              <a:ext uri="{FF2B5EF4-FFF2-40B4-BE49-F238E27FC236}">
                <a16:creationId xmlns:a16="http://schemas.microsoft.com/office/drawing/2014/main" id="{B21AE1B2-1ED1-30E2-87D9-40C83F107A04}"/>
              </a:ext>
            </a:extLst>
          </p:cNvPr>
          <p:cNvPicPr>
            <a:picLocks noChangeAspect="1"/>
          </p:cNvPicPr>
          <p:nvPr/>
        </p:nvPicPr>
        <p:blipFill>
          <a:blip r:embed="rId3"/>
          <a:stretch>
            <a:fillRect/>
          </a:stretch>
        </p:blipFill>
        <p:spPr>
          <a:xfrm>
            <a:off x="820916" y="1837889"/>
            <a:ext cx="10127170" cy="4914408"/>
          </a:xfrm>
          <a:prstGeom prst="rect">
            <a:avLst/>
          </a:prstGeom>
        </p:spPr>
      </p:pic>
    </p:spTree>
    <p:extLst>
      <p:ext uri="{BB962C8B-B14F-4D97-AF65-F5344CB8AC3E}">
        <p14:creationId xmlns:p14="http://schemas.microsoft.com/office/powerpoint/2010/main" val="8277733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A73F8DF-DF92-4185-BF5F-30179F4F34D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0"/>
          </a:xfrm>
        </p:spPr>
      </p:pic>
    </p:spTree>
    <p:extLst>
      <p:ext uri="{BB962C8B-B14F-4D97-AF65-F5344CB8AC3E}">
        <p14:creationId xmlns:p14="http://schemas.microsoft.com/office/powerpoint/2010/main" val="18128301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DF6096-ABEB-4083-97B4-07B9C6682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B1771971-CACB-4C68-A752-47380D20BCC9}"/>
              </a:ext>
            </a:extLst>
          </p:cNvPr>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806074">
            <a:off x="5822463" y="3481720"/>
            <a:ext cx="5236169" cy="5086207"/>
          </a:xfrm>
          <a:prstGeom prst="rect">
            <a:avLst/>
          </a:prstGeom>
        </p:spPr>
      </p:pic>
    </p:spTree>
    <p:extLst>
      <p:ext uri="{BB962C8B-B14F-4D97-AF65-F5344CB8AC3E}">
        <p14:creationId xmlns:p14="http://schemas.microsoft.com/office/powerpoint/2010/main" val="34034755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647382C-2621-4F7B-AA36-7C46174BE0A8}"/>
              </a:ext>
            </a:extLst>
          </p:cNvPr>
          <p:cNvSpPr txBox="1"/>
          <p:nvPr/>
        </p:nvSpPr>
        <p:spPr>
          <a:xfrm>
            <a:off x="111572" y="306694"/>
            <a:ext cx="2891118" cy="5863144"/>
          </a:xfrm>
          <a:prstGeom prst="rect">
            <a:avLst/>
          </a:prstGeom>
          <a:noFill/>
        </p:spPr>
        <p:txBody>
          <a:bodyPr wrap="square">
            <a:spAutoFit/>
          </a:bodyPr>
          <a:lstStyle/>
          <a:p>
            <a:pPr>
              <a:lnSpc>
                <a:spcPct val="150000"/>
              </a:lnSpc>
            </a:pPr>
            <a:r>
              <a:rPr lang="en-US" b="0" i="0" dirty="0">
                <a:solidFill>
                  <a:srgbClr val="212529"/>
                </a:solidFill>
                <a:effectLst/>
                <a:latin typeface="Roboto" panose="02000000000000000000" pitchFamily="2" charset="0"/>
              </a:rPr>
              <a:t>The NSW DPIRD website advises that there is no broadscale method to control the cane toad. Maintaining awareness of cane toads, reporting their presence and managing them responsibly when detected will help in slowing the spread and further establishment of cane toads in NSW. </a:t>
            </a:r>
          </a:p>
          <a:p>
            <a:pPr>
              <a:lnSpc>
                <a:spcPct val="150000"/>
              </a:lnSpc>
            </a:pPr>
            <a:r>
              <a:rPr lang="en-US" dirty="0">
                <a:solidFill>
                  <a:srgbClr val="212529"/>
                </a:solidFill>
                <a:latin typeface="Roboto" panose="02000000000000000000" pitchFamily="2" charset="0"/>
              </a:rPr>
              <a:t>When cane toads are reported</a:t>
            </a:r>
            <a:r>
              <a:rPr lang="en-US" b="0" i="0" dirty="0">
                <a:solidFill>
                  <a:srgbClr val="212529"/>
                </a:solidFill>
                <a:effectLst/>
                <a:latin typeface="Roboto" panose="02000000000000000000" pitchFamily="2" charset="0"/>
              </a:rPr>
              <a:t>…</a:t>
            </a:r>
          </a:p>
        </p:txBody>
      </p:sp>
      <p:pic>
        <p:nvPicPr>
          <p:cNvPr id="4" name="Picture 3" descr="A map of the state of australia&#10;&#10;AI-generated content may be incorrect.">
            <a:hlinkClick r:id="rId2"/>
            <a:extLst>
              <a:ext uri="{FF2B5EF4-FFF2-40B4-BE49-F238E27FC236}">
                <a16:creationId xmlns:a16="http://schemas.microsoft.com/office/drawing/2014/main" id="{7DC9B719-EEF3-7CDE-C0E2-A52E2B82D3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763" y="306694"/>
            <a:ext cx="9109166" cy="6345195"/>
          </a:xfrm>
          <a:prstGeom prst="rect">
            <a:avLst/>
          </a:prstGeom>
          <a:solidFill>
            <a:schemeClr val="bg1"/>
          </a:solidFill>
        </p:spPr>
      </p:pic>
      <p:sp>
        <p:nvSpPr>
          <p:cNvPr id="2" name="Rectangle 1">
            <a:extLst>
              <a:ext uri="{FF2B5EF4-FFF2-40B4-BE49-F238E27FC236}">
                <a16:creationId xmlns:a16="http://schemas.microsoft.com/office/drawing/2014/main" id="{EDF53F50-C435-6135-5E42-94621BC89633}"/>
              </a:ext>
            </a:extLst>
          </p:cNvPr>
          <p:cNvSpPr/>
          <p:nvPr/>
        </p:nvSpPr>
        <p:spPr>
          <a:xfrm>
            <a:off x="10398036" y="4439856"/>
            <a:ext cx="1236995" cy="450574"/>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spTree>
    <p:extLst>
      <p:ext uri="{BB962C8B-B14F-4D97-AF65-F5344CB8AC3E}">
        <p14:creationId xmlns:p14="http://schemas.microsoft.com/office/powerpoint/2010/main" val="42398859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9A8AB-5932-4153-95B9-93AA3323918E}"/>
              </a:ext>
            </a:extLst>
          </p:cNvPr>
          <p:cNvSpPr>
            <a:spLocks noGrp="1"/>
          </p:cNvSpPr>
          <p:nvPr>
            <p:ph type="title"/>
          </p:nvPr>
        </p:nvSpPr>
        <p:spPr>
          <a:xfrm>
            <a:off x="838200" y="797444"/>
            <a:ext cx="10515600" cy="765545"/>
          </a:xfrm>
        </p:spPr>
        <p:txBody>
          <a:bodyPr>
            <a:noAutofit/>
          </a:bodyPr>
          <a:lstStyle/>
          <a:p>
            <a:r>
              <a:rPr lang="en-US" sz="2800" dirty="0"/>
              <a:t>When cane toads are reported in the Biosecurity Zone in New South Wales and the sighting is </a:t>
            </a:r>
            <a:r>
              <a:rPr lang="en-US" sz="2800" dirty="0">
                <a:solidFill>
                  <a:schemeClr val="accent6">
                    <a:lumMod val="75000"/>
                  </a:schemeClr>
                </a:solidFill>
              </a:rPr>
              <a:t>confirmed</a:t>
            </a:r>
            <a:r>
              <a:rPr lang="en-US" sz="2800" dirty="0"/>
              <a:t> the animal is taken to a veterinarian and euthanized. From there: </a:t>
            </a:r>
            <a:br>
              <a:rPr lang="en-US" sz="2800" dirty="0"/>
            </a:br>
            <a:endParaRPr lang="en-AU" sz="2800" dirty="0"/>
          </a:p>
        </p:txBody>
      </p:sp>
      <p:graphicFrame>
        <p:nvGraphicFramePr>
          <p:cNvPr id="4" name="Content Placeholder 3">
            <a:extLst>
              <a:ext uri="{FF2B5EF4-FFF2-40B4-BE49-F238E27FC236}">
                <a16:creationId xmlns:a16="http://schemas.microsoft.com/office/drawing/2014/main" id="{4FA683A5-2FF7-422A-BE08-D81093EAE7FF}"/>
              </a:ext>
            </a:extLst>
          </p:cNvPr>
          <p:cNvGraphicFramePr>
            <a:graphicFrameLocks noGrp="1"/>
          </p:cNvGraphicFramePr>
          <p:nvPr>
            <p:ph idx="1"/>
            <p:extLst>
              <p:ext uri="{D42A27DB-BD31-4B8C-83A1-F6EECF244321}">
                <p14:modId xmlns:p14="http://schemas.microsoft.com/office/powerpoint/2010/main" val="4269117943"/>
              </p:ext>
            </p:extLst>
          </p:nvPr>
        </p:nvGraphicFramePr>
        <p:xfrm>
          <a:off x="838199" y="1412826"/>
          <a:ext cx="11132127" cy="50828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 name="Group 4">
            <a:extLst>
              <a:ext uri="{FF2B5EF4-FFF2-40B4-BE49-F238E27FC236}">
                <a16:creationId xmlns:a16="http://schemas.microsoft.com/office/drawing/2014/main" id="{65721A8B-EE07-448C-8D1F-AC2FED99650A}"/>
              </a:ext>
            </a:extLst>
          </p:cNvPr>
          <p:cNvGrpSpPr/>
          <p:nvPr/>
        </p:nvGrpSpPr>
        <p:grpSpPr>
          <a:xfrm>
            <a:off x="8319518" y="4282603"/>
            <a:ext cx="2427715" cy="2351582"/>
            <a:chOff x="5007433" y="2281846"/>
            <a:chExt cx="2427715" cy="2601892"/>
          </a:xfrm>
        </p:grpSpPr>
        <p:sp>
          <p:nvSpPr>
            <p:cNvPr id="6" name="Rectangle 5">
              <a:extLst>
                <a:ext uri="{FF2B5EF4-FFF2-40B4-BE49-F238E27FC236}">
                  <a16:creationId xmlns:a16="http://schemas.microsoft.com/office/drawing/2014/main" id="{B4E0646C-5B61-49FA-B789-48328B8DADAD}"/>
                </a:ext>
              </a:extLst>
            </p:cNvPr>
            <p:cNvSpPr/>
            <p:nvPr/>
          </p:nvSpPr>
          <p:spPr>
            <a:xfrm>
              <a:off x="5007433" y="2281846"/>
              <a:ext cx="2427715" cy="2601892"/>
            </a:xfrm>
            <a:prstGeom prst="rect">
              <a:avLst/>
            </a:prstGeom>
          </p:spPr>
          <p:style>
            <a:lnRef idx="2">
              <a:schemeClr val="accent6">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AU"/>
            </a:p>
          </p:txBody>
        </p:sp>
        <p:sp>
          <p:nvSpPr>
            <p:cNvPr id="7" name="TextBox 6">
              <a:extLst>
                <a:ext uri="{FF2B5EF4-FFF2-40B4-BE49-F238E27FC236}">
                  <a16:creationId xmlns:a16="http://schemas.microsoft.com/office/drawing/2014/main" id="{BA57FBDA-DA95-4B53-BE25-AD795DD2CB15}"/>
                </a:ext>
              </a:extLst>
            </p:cNvPr>
            <p:cNvSpPr txBox="1"/>
            <p:nvPr/>
          </p:nvSpPr>
          <p:spPr>
            <a:xfrm>
              <a:off x="5007433" y="2281846"/>
              <a:ext cx="2427715" cy="260189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AU" sz="1600" dirty="0"/>
                <a:t>Next steps…</a:t>
              </a:r>
              <a:endParaRPr lang="en-AU" sz="1600" kern="1200" dirty="0"/>
            </a:p>
          </p:txBody>
        </p:sp>
      </p:grpSp>
    </p:spTree>
    <p:extLst>
      <p:ext uri="{BB962C8B-B14F-4D97-AF65-F5344CB8AC3E}">
        <p14:creationId xmlns:p14="http://schemas.microsoft.com/office/powerpoint/2010/main" val="2520077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graphicEl>
                                              <a:dgm id="{6BAD963E-03E7-4CE6-A1A5-09621434E29B}"/>
                                            </p:graphicEl>
                                          </p:spTgt>
                                        </p:tgtEl>
                                        <p:attrNameLst>
                                          <p:attrName>style.visibility</p:attrName>
                                        </p:attrNameLst>
                                      </p:cBhvr>
                                      <p:to>
                                        <p:strVal val="visible"/>
                                      </p:to>
                                    </p:set>
                                    <p:anim calcmode="lin" valueType="num">
                                      <p:cBhvr additive="base">
                                        <p:cTn id="7" dur="500" fill="hold"/>
                                        <p:tgtEl>
                                          <p:spTgt spid="4">
                                            <p:graphicEl>
                                              <a:dgm id="{6BAD963E-03E7-4CE6-A1A5-09621434E29B}"/>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graphicEl>
                                              <a:dgm id="{6BAD963E-03E7-4CE6-A1A5-09621434E29B}"/>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graphicEl>
                                              <a:dgm id="{CD92BE51-47EC-4CA1-AA2D-08196D7601F6}"/>
                                            </p:graphicEl>
                                          </p:spTgt>
                                        </p:tgtEl>
                                        <p:attrNameLst>
                                          <p:attrName>style.visibility</p:attrName>
                                        </p:attrNameLst>
                                      </p:cBhvr>
                                      <p:to>
                                        <p:strVal val="visible"/>
                                      </p:to>
                                    </p:set>
                                    <p:anim calcmode="lin" valueType="num">
                                      <p:cBhvr additive="base">
                                        <p:cTn id="13" dur="500" fill="hold"/>
                                        <p:tgtEl>
                                          <p:spTgt spid="4">
                                            <p:graphicEl>
                                              <a:dgm id="{CD92BE51-47EC-4CA1-AA2D-08196D7601F6}"/>
                                            </p:graphic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graphicEl>
                                              <a:dgm id="{CD92BE51-47EC-4CA1-AA2D-08196D7601F6}"/>
                                            </p:graphic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graphicEl>
                                              <a:dgm id="{B437E725-067B-4496-A44C-5C55EC9A1F6C}"/>
                                            </p:graphicEl>
                                          </p:spTgt>
                                        </p:tgtEl>
                                        <p:attrNameLst>
                                          <p:attrName>style.visibility</p:attrName>
                                        </p:attrNameLst>
                                      </p:cBhvr>
                                      <p:to>
                                        <p:strVal val="visible"/>
                                      </p:to>
                                    </p:set>
                                    <p:anim calcmode="lin" valueType="num">
                                      <p:cBhvr additive="base">
                                        <p:cTn id="19" dur="500" fill="hold"/>
                                        <p:tgtEl>
                                          <p:spTgt spid="4">
                                            <p:graphicEl>
                                              <a:dgm id="{B437E725-067B-4496-A44C-5C55EC9A1F6C}"/>
                                            </p:graphic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graphicEl>
                                              <a:dgm id="{B437E725-067B-4496-A44C-5C55EC9A1F6C}"/>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graphicEl>
                                              <a:dgm id="{B2180A0E-8C1C-41E0-B970-E3ECC4B562F5}"/>
                                            </p:graphicEl>
                                          </p:spTgt>
                                        </p:tgtEl>
                                        <p:attrNameLst>
                                          <p:attrName>style.visibility</p:attrName>
                                        </p:attrNameLst>
                                      </p:cBhvr>
                                      <p:to>
                                        <p:strVal val="visible"/>
                                      </p:to>
                                    </p:set>
                                    <p:anim calcmode="lin" valueType="num">
                                      <p:cBhvr additive="base">
                                        <p:cTn id="25" dur="500" fill="hold"/>
                                        <p:tgtEl>
                                          <p:spTgt spid="4">
                                            <p:graphicEl>
                                              <a:dgm id="{B2180A0E-8C1C-41E0-B970-E3ECC4B562F5}"/>
                                            </p:graphic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
                                            <p:graphicEl>
                                              <a:dgm id="{B2180A0E-8C1C-41E0-B970-E3ECC4B562F5}"/>
                                            </p:graphic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
                                            <p:graphicEl>
                                              <a:dgm id="{B98ABED6-5A0C-4B58-9DE6-A8FB4202C844}"/>
                                            </p:graphicEl>
                                          </p:spTgt>
                                        </p:tgtEl>
                                        <p:attrNameLst>
                                          <p:attrName>style.visibility</p:attrName>
                                        </p:attrNameLst>
                                      </p:cBhvr>
                                      <p:to>
                                        <p:strVal val="visible"/>
                                      </p:to>
                                    </p:set>
                                    <p:anim calcmode="lin" valueType="num">
                                      <p:cBhvr additive="base">
                                        <p:cTn id="31" dur="500" fill="hold"/>
                                        <p:tgtEl>
                                          <p:spTgt spid="4">
                                            <p:graphicEl>
                                              <a:dgm id="{B98ABED6-5A0C-4B58-9DE6-A8FB4202C844}"/>
                                            </p:graphic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
                                            <p:graphicEl>
                                              <a:dgm id="{B98ABED6-5A0C-4B58-9DE6-A8FB4202C844}"/>
                                            </p:graphic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
                                            <p:graphicEl>
                                              <a:dgm id="{5AE185C2-A1DE-472F-A8A8-9B1D5118B45D}"/>
                                            </p:graphicEl>
                                          </p:spTgt>
                                        </p:tgtEl>
                                        <p:attrNameLst>
                                          <p:attrName>style.visibility</p:attrName>
                                        </p:attrNameLst>
                                      </p:cBhvr>
                                      <p:to>
                                        <p:strVal val="visible"/>
                                      </p:to>
                                    </p:set>
                                    <p:anim calcmode="lin" valueType="num">
                                      <p:cBhvr additive="base">
                                        <p:cTn id="37" dur="500" fill="hold"/>
                                        <p:tgtEl>
                                          <p:spTgt spid="4">
                                            <p:graphicEl>
                                              <a:dgm id="{5AE185C2-A1DE-472F-A8A8-9B1D5118B45D}"/>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
                                            <p:graphicEl>
                                              <a:dgm id="{5AE185C2-A1DE-472F-A8A8-9B1D5118B45D}"/>
                                            </p:graphic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
                                            <p:graphicEl>
                                              <a:dgm id="{9B18D898-8E08-45C0-8D46-395939794CDF}"/>
                                            </p:graphicEl>
                                          </p:spTgt>
                                        </p:tgtEl>
                                        <p:attrNameLst>
                                          <p:attrName>style.visibility</p:attrName>
                                        </p:attrNameLst>
                                      </p:cBhvr>
                                      <p:to>
                                        <p:strVal val="visible"/>
                                      </p:to>
                                    </p:set>
                                    <p:anim calcmode="lin" valueType="num">
                                      <p:cBhvr additive="base">
                                        <p:cTn id="43" dur="500" fill="hold"/>
                                        <p:tgtEl>
                                          <p:spTgt spid="4">
                                            <p:graphicEl>
                                              <a:dgm id="{9B18D898-8E08-45C0-8D46-395939794CDF}"/>
                                            </p:graphic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
                                            <p:graphicEl>
                                              <a:dgm id="{9B18D898-8E08-45C0-8D46-395939794CDF}"/>
                                            </p:graphic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0-#ppt_w/2"/>
                                          </p:val>
                                        </p:tav>
                                        <p:tav tm="100000">
                                          <p:val>
                                            <p:strVal val="#ppt_x"/>
                                          </p:val>
                                        </p:tav>
                                      </p:tavLst>
                                    </p:anim>
                                    <p:anim calcmode="lin" valueType="num">
                                      <p:cBhvr additive="base">
                                        <p:cTn id="5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28508-5D2E-4685-952C-854E6B5AE494}"/>
              </a:ext>
            </a:extLst>
          </p:cNvPr>
          <p:cNvSpPr>
            <a:spLocks noGrp="1"/>
          </p:cNvSpPr>
          <p:nvPr>
            <p:ph type="title"/>
          </p:nvPr>
        </p:nvSpPr>
        <p:spPr/>
        <p:txBody>
          <a:bodyPr/>
          <a:lstStyle/>
          <a:p>
            <a:endParaRPr lang="en-AU" dirty="0"/>
          </a:p>
        </p:txBody>
      </p:sp>
      <p:sp>
        <p:nvSpPr>
          <p:cNvPr id="3" name="Content Placeholder 2">
            <a:extLst>
              <a:ext uri="{FF2B5EF4-FFF2-40B4-BE49-F238E27FC236}">
                <a16:creationId xmlns:a16="http://schemas.microsoft.com/office/drawing/2014/main" id="{57F0DCEC-6186-4736-A993-19BF9C810A6B}"/>
              </a:ext>
            </a:extLst>
          </p:cNvPr>
          <p:cNvSpPr>
            <a:spLocks noGrp="1"/>
          </p:cNvSpPr>
          <p:nvPr>
            <p:ph idx="1"/>
          </p:nvPr>
        </p:nvSpPr>
        <p:spPr>
          <a:xfrm>
            <a:off x="838200" y="1761827"/>
            <a:ext cx="9955491" cy="4351338"/>
          </a:xfrm>
        </p:spPr>
        <p:txBody>
          <a:bodyPr>
            <a:normAutofit lnSpcReduction="10000"/>
          </a:bodyPr>
          <a:lstStyle/>
          <a:p>
            <a:pPr lvl="0">
              <a:buNone/>
            </a:pPr>
            <a:r>
              <a:rPr lang="en-US" dirty="0"/>
              <a:t>If there is only </a:t>
            </a:r>
            <a:r>
              <a:rPr lang="en-US" sz="3200" u="sng" dirty="0">
                <a:solidFill>
                  <a:schemeClr val="accent6">
                    <a:lumMod val="75000"/>
                  </a:schemeClr>
                </a:solidFill>
              </a:rPr>
              <a:t>one</a:t>
            </a:r>
            <a:r>
              <a:rPr lang="en-US" dirty="0"/>
              <a:t> animal NSW DPIRD investigate and tries to determine a vector for the animal – how did it get here? Often they have hitched ride on vehicles or landscaping and building materials </a:t>
            </a:r>
          </a:p>
          <a:p>
            <a:pPr lvl="0">
              <a:buNone/>
            </a:pPr>
            <a:r>
              <a:rPr lang="en-US" dirty="0"/>
              <a:t>If there is </a:t>
            </a:r>
            <a:r>
              <a:rPr lang="en-US" sz="3200" u="sng" dirty="0">
                <a:solidFill>
                  <a:schemeClr val="accent6">
                    <a:lumMod val="75000"/>
                  </a:schemeClr>
                </a:solidFill>
              </a:rPr>
              <a:t>more than one </a:t>
            </a:r>
            <a:r>
              <a:rPr lang="en-US" dirty="0"/>
              <a:t>or</a:t>
            </a:r>
            <a:r>
              <a:rPr lang="en-US" sz="3200" dirty="0">
                <a:solidFill>
                  <a:schemeClr val="accent6">
                    <a:lumMod val="75000"/>
                  </a:schemeClr>
                </a:solidFill>
              </a:rPr>
              <a:t> evidence that she recently laid eggs</a:t>
            </a:r>
            <a:r>
              <a:rPr lang="en-US" dirty="0"/>
              <a:t> DPIRD liaise with groups in the area including Local Land Services to undertake active surveillance (spotlight nights, call recording, looking in waterbodies for egg strings). If more toads are found an attempt is made to eradicate them. </a:t>
            </a:r>
          </a:p>
          <a:p>
            <a:pPr lvl="0">
              <a:buNone/>
            </a:pPr>
            <a:r>
              <a:rPr lang="en-US" dirty="0"/>
              <a:t>The </a:t>
            </a:r>
            <a:r>
              <a:rPr lang="en-US" u="sng" dirty="0"/>
              <a:t>community</a:t>
            </a:r>
            <a:r>
              <a:rPr lang="en-US" dirty="0"/>
              <a:t> are encouraged to get involved in surveillance with letterbox drops and through the  media.</a:t>
            </a:r>
          </a:p>
          <a:p>
            <a:endParaRPr lang="en-AU" dirty="0"/>
          </a:p>
        </p:txBody>
      </p:sp>
      <p:pic>
        <p:nvPicPr>
          <p:cNvPr id="8" name="Picture 7">
            <a:extLst>
              <a:ext uri="{FF2B5EF4-FFF2-40B4-BE49-F238E27FC236}">
                <a16:creationId xmlns:a16="http://schemas.microsoft.com/office/drawing/2014/main" id="{AE66AE8B-6CAE-430D-A374-997E4F31CE4C}"/>
              </a:ext>
            </a:extLst>
          </p:cNvPr>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18993608">
            <a:off x="9001371" y="1009342"/>
            <a:ext cx="5236169" cy="5086207"/>
          </a:xfrm>
          <a:prstGeom prst="rect">
            <a:avLst/>
          </a:prstGeom>
        </p:spPr>
      </p:pic>
      <p:grpSp>
        <p:nvGrpSpPr>
          <p:cNvPr id="9" name="Group 8">
            <a:extLst>
              <a:ext uri="{FF2B5EF4-FFF2-40B4-BE49-F238E27FC236}">
                <a16:creationId xmlns:a16="http://schemas.microsoft.com/office/drawing/2014/main" id="{0572B572-69B0-4B6A-83AB-334FAA8EA229}"/>
              </a:ext>
            </a:extLst>
          </p:cNvPr>
          <p:cNvGrpSpPr/>
          <p:nvPr/>
        </p:nvGrpSpPr>
        <p:grpSpPr>
          <a:xfrm>
            <a:off x="367645" y="324295"/>
            <a:ext cx="4628561" cy="1433861"/>
            <a:chOff x="7245103" y="1687513"/>
            <a:chExt cx="3778076" cy="1433861"/>
          </a:xfrm>
        </p:grpSpPr>
        <p:sp>
          <p:nvSpPr>
            <p:cNvPr id="10" name="Arrow: Right 9">
              <a:extLst>
                <a:ext uri="{FF2B5EF4-FFF2-40B4-BE49-F238E27FC236}">
                  <a16:creationId xmlns:a16="http://schemas.microsoft.com/office/drawing/2014/main" id="{DB945A2D-38F3-42BA-A859-C7A5415F202C}"/>
                </a:ext>
              </a:extLst>
            </p:cNvPr>
            <p:cNvSpPr/>
            <p:nvPr/>
          </p:nvSpPr>
          <p:spPr>
            <a:xfrm>
              <a:off x="7245103" y="1687513"/>
              <a:ext cx="3778076" cy="1433861"/>
            </a:xfrm>
            <a:prstGeom prst="rightArrow">
              <a:avLst>
                <a:gd name="adj1" fmla="val 50000"/>
                <a:gd name="adj2" fmla="val 50000"/>
              </a:avLst>
            </a:prstGeom>
          </p:spPr>
          <p:style>
            <a:lnRef idx="2">
              <a:schemeClr val="lt1">
                <a:hueOff val="0"/>
                <a:satOff val="0"/>
                <a:lumOff val="0"/>
                <a:alphaOff val="0"/>
              </a:schemeClr>
            </a:lnRef>
            <a:fillRef idx="1">
              <a:schemeClr val="accent6">
                <a:shade val="80000"/>
                <a:hueOff val="321280"/>
                <a:satOff val="-12909"/>
                <a:lumOff val="27628"/>
                <a:alphaOff val="0"/>
              </a:schemeClr>
            </a:fillRef>
            <a:effectRef idx="0">
              <a:schemeClr val="accent6">
                <a:shade val="80000"/>
                <a:hueOff val="321280"/>
                <a:satOff val="-12909"/>
                <a:lumOff val="27628"/>
                <a:alphaOff val="0"/>
              </a:schemeClr>
            </a:effectRef>
            <a:fontRef idx="minor">
              <a:schemeClr val="lt1"/>
            </a:fontRef>
          </p:style>
          <p:txBody>
            <a:bodyPr/>
            <a:lstStyle/>
            <a:p>
              <a:endParaRPr lang="en-AU"/>
            </a:p>
          </p:txBody>
        </p:sp>
        <p:sp>
          <p:nvSpPr>
            <p:cNvPr id="11" name="Arrow: Right 4">
              <a:extLst>
                <a:ext uri="{FF2B5EF4-FFF2-40B4-BE49-F238E27FC236}">
                  <a16:creationId xmlns:a16="http://schemas.microsoft.com/office/drawing/2014/main" id="{46CC1987-96A9-4927-A3E5-D55F96ABBE93}"/>
                </a:ext>
              </a:extLst>
            </p:cNvPr>
            <p:cNvSpPr txBox="1"/>
            <p:nvPr/>
          </p:nvSpPr>
          <p:spPr>
            <a:xfrm>
              <a:off x="7245103" y="2045978"/>
              <a:ext cx="3419611" cy="71693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2870" tIns="102870" rIns="254000" bIns="227626" numCol="1" spcCol="1270" anchor="ctr" anchorCtr="0">
              <a:noAutofit/>
            </a:bodyPr>
            <a:lstStyle/>
            <a:p>
              <a:pPr marL="0" lvl="0" indent="0" algn="l" defTabSz="1200150">
                <a:lnSpc>
                  <a:spcPct val="90000"/>
                </a:lnSpc>
                <a:spcBef>
                  <a:spcPct val="0"/>
                </a:spcBef>
                <a:spcAft>
                  <a:spcPct val="35000"/>
                </a:spcAft>
                <a:buFont typeface="Arial" panose="020B0604020202020204" pitchFamily="34" charset="0"/>
                <a:buNone/>
              </a:pPr>
              <a:r>
                <a:rPr lang="en-AU" sz="2700" kern="1200" dirty="0"/>
                <a:t>Action</a:t>
              </a:r>
            </a:p>
          </p:txBody>
        </p:sp>
      </p:grpSp>
    </p:spTree>
    <p:extLst>
      <p:ext uri="{BB962C8B-B14F-4D97-AF65-F5344CB8AC3E}">
        <p14:creationId xmlns:p14="http://schemas.microsoft.com/office/powerpoint/2010/main" val="23452868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47F6532-41E8-40BC-863E-0079105B9C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97791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5C8D191-A9D7-4BD8-9225-5E12098FE581}"/>
              </a:ext>
            </a:extLst>
          </p:cNvPr>
          <p:cNvSpPr txBox="1"/>
          <p:nvPr/>
        </p:nvSpPr>
        <p:spPr>
          <a:xfrm>
            <a:off x="309642" y="605046"/>
            <a:ext cx="2940185" cy="5865645"/>
          </a:xfrm>
          <a:prstGeom prst="rect">
            <a:avLst/>
          </a:prstGeom>
          <a:noFill/>
        </p:spPr>
        <p:txBody>
          <a:bodyPr wrap="square">
            <a:spAutoFit/>
          </a:bodyPr>
          <a:lstStyle/>
          <a:p>
            <a:pPr>
              <a:lnSpc>
                <a:spcPct val="150000"/>
              </a:lnSpc>
            </a:pPr>
            <a:r>
              <a:rPr lang="en-US" b="0" i="0" dirty="0">
                <a:solidFill>
                  <a:srgbClr val="212529"/>
                </a:solidFill>
                <a:effectLst/>
                <a:latin typeface="Roboto" panose="02000000000000000000" pitchFamily="2" charset="0"/>
              </a:rPr>
              <a:t>The Cane Toad Biosecurity Zone incorporates all areas of NSW except a portion of the northeast of the state where surveys indicate that cane toads have established endemic populations.</a:t>
            </a:r>
          </a:p>
          <a:p>
            <a:pPr>
              <a:lnSpc>
                <a:spcPct val="150000"/>
              </a:lnSpc>
            </a:pPr>
            <a:r>
              <a:rPr lang="en-US" dirty="0">
                <a:solidFill>
                  <a:srgbClr val="212529"/>
                </a:solidFill>
                <a:latin typeface="Roboto" panose="02000000000000000000" pitchFamily="2" charset="0"/>
              </a:rPr>
              <a:t>If you see a cane toad in any area of NSW outside the green zone the Department of Primary Industries want to know where you saw it. </a:t>
            </a:r>
            <a:endParaRPr lang="en-AU" dirty="0"/>
          </a:p>
        </p:txBody>
      </p:sp>
      <p:pic>
        <p:nvPicPr>
          <p:cNvPr id="4" name="Picture 3" descr="A map of the state of australia&#10;&#10;AI-generated content may be incorrect.">
            <a:hlinkClick r:id="rId2"/>
            <a:extLst>
              <a:ext uri="{FF2B5EF4-FFF2-40B4-BE49-F238E27FC236}">
                <a16:creationId xmlns:a16="http://schemas.microsoft.com/office/drawing/2014/main" id="{3DD804A7-C84C-B2F0-92AB-FBDEEADE7B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6832" y="524727"/>
            <a:ext cx="8942739" cy="6229267"/>
          </a:xfrm>
          <a:prstGeom prst="rect">
            <a:avLst/>
          </a:prstGeom>
        </p:spPr>
      </p:pic>
      <p:sp>
        <p:nvSpPr>
          <p:cNvPr id="2" name="Rectangle 1">
            <a:extLst>
              <a:ext uri="{FF2B5EF4-FFF2-40B4-BE49-F238E27FC236}">
                <a16:creationId xmlns:a16="http://schemas.microsoft.com/office/drawing/2014/main" id="{54FF5FA0-C1D5-9EEA-C9A4-40FD2CE993C2}"/>
              </a:ext>
            </a:extLst>
          </p:cNvPr>
          <p:cNvSpPr/>
          <p:nvPr/>
        </p:nvSpPr>
        <p:spPr>
          <a:xfrm>
            <a:off x="10450286" y="4526942"/>
            <a:ext cx="1236995" cy="450574"/>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AU"/>
          </a:p>
        </p:txBody>
      </p:sp>
    </p:spTree>
    <p:extLst>
      <p:ext uri="{BB962C8B-B14F-4D97-AF65-F5344CB8AC3E}">
        <p14:creationId xmlns:p14="http://schemas.microsoft.com/office/powerpoint/2010/main" val="30675561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77875C6-014A-4534-A226-7F1A9F83B0CC}"/>
              </a:ext>
            </a:extLst>
          </p:cNvPr>
          <p:cNvPicPr>
            <a:picLocks noChangeAspect="1"/>
          </p:cNvPicPr>
          <p:nvPr/>
        </p:nvPicPr>
        <p:blipFill>
          <a:blip r:embed="rId2"/>
          <a:stretch>
            <a:fillRect/>
          </a:stretch>
        </p:blipFill>
        <p:spPr>
          <a:xfrm>
            <a:off x="443883" y="255460"/>
            <a:ext cx="10866267" cy="6504181"/>
          </a:xfrm>
          <a:prstGeom prst="rect">
            <a:avLst/>
          </a:prstGeom>
        </p:spPr>
      </p:pic>
    </p:spTree>
    <p:extLst>
      <p:ext uri="{BB962C8B-B14F-4D97-AF65-F5344CB8AC3E}">
        <p14:creationId xmlns:p14="http://schemas.microsoft.com/office/powerpoint/2010/main" val="23137788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588751-36AD-4431-BE84-8A3D66D2AA62}"/>
              </a:ext>
            </a:extLst>
          </p:cNvPr>
          <p:cNvSpPr txBox="1"/>
          <p:nvPr/>
        </p:nvSpPr>
        <p:spPr>
          <a:xfrm>
            <a:off x="681161" y="453039"/>
            <a:ext cx="10829677" cy="5460149"/>
          </a:xfrm>
          <a:prstGeom prst="rect">
            <a:avLst/>
          </a:prstGeom>
          <a:noFill/>
        </p:spPr>
        <p:txBody>
          <a:bodyPr wrap="square">
            <a:spAutoFit/>
          </a:bodyPr>
          <a:lstStyle/>
          <a:p>
            <a:pPr algn="l">
              <a:lnSpc>
                <a:spcPct val="150000"/>
              </a:lnSpc>
            </a:pPr>
            <a:r>
              <a:rPr lang="en-US" sz="3200" b="1" i="0" dirty="0">
                <a:solidFill>
                  <a:schemeClr val="accent6">
                    <a:lumMod val="75000"/>
                  </a:schemeClr>
                </a:solidFill>
                <a:effectLst/>
                <a:latin typeface="Arial" panose="020B0604020202020204" pitchFamily="34" charset="0"/>
                <a:cs typeface="Arial" panose="020B0604020202020204" pitchFamily="34" charset="0"/>
              </a:rPr>
              <a:t>If you think you have seen a cane toad:</a:t>
            </a:r>
          </a:p>
          <a:p>
            <a:pPr algn="l">
              <a:lnSpc>
                <a:spcPct val="150000"/>
              </a:lnSpc>
            </a:pPr>
            <a:r>
              <a:rPr lang="en-US" sz="2800" b="1" i="0" dirty="0">
                <a:solidFill>
                  <a:schemeClr val="accent6">
                    <a:lumMod val="75000"/>
                  </a:schemeClr>
                </a:solidFill>
                <a:effectLst/>
                <a:latin typeface="Roboto" panose="02000000000000000000" pitchFamily="2" charset="0"/>
              </a:rPr>
              <a:t>Catch it:</a:t>
            </a:r>
          </a:p>
          <a:p>
            <a:pPr marL="285750" indent="-285750" algn="l">
              <a:lnSpc>
                <a:spcPct val="150000"/>
              </a:lnSpc>
              <a:buFont typeface="Arial" panose="020B0604020202020204" pitchFamily="34" charset="0"/>
              <a:buChar char="•"/>
            </a:pPr>
            <a:r>
              <a:rPr lang="en-US" sz="2800" b="0" i="0" dirty="0">
                <a:solidFill>
                  <a:srgbClr val="212529"/>
                </a:solidFill>
                <a:effectLst/>
                <a:latin typeface="Roboto" panose="02000000000000000000" pitchFamily="2" charset="0"/>
              </a:rPr>
              <a:t>Don’t harm it</a:t>
            </a:r>
            <a:r>
              <a:rPr lang="en-US" b="0" i="0" dirty="0">
                <a:solidFill>
                  <a:srgbClr val="212529"/>
                </a:solidFill>
                <a:effectLst/>
                <a:latin typeface="Roboto" panose="02000000000000000000" pitchFamily="2" charset="0"/>
              </a:rPr>
              <a:t> - it might actually be a native frog</a:t>
            </a:r>
          </a:p>
          <a:p>
            <a:pPr marL="285750" indent="-285750" algn="l">
              <a:lnSpc>
                <a:spcPct val="150000"/>
              </a:lnSpc>
              <a:buFont typeface="Arial" panose="020B0604020202020204" pitchFamily="34" charset="0"/>
              <a:buChar char="•"/>
            </a:pPr>
            <a:r>
              <a:rPr lang="en-US" sz="2800" b="0" i="0" dirty="0">
                <a:solidFill>
                  <a:srgbClr val="212529"/>
                </a:solidFill>
                <a:effectLst/>
                <a:latin typeface="Roboto" panose="02000000000000000000" pitchFamily="2" charset="0"/>
              </a:rPr>
              <a:t>Wear protective clothing </a:t>
            </a:r>
            <a:r>
              <a:rPr lang="en-US" b="0" i="0" dirty="0">
                <a:solidFill>
                  <a:srgbClr val="212529"/>
                </a:solidFill>
                <a:effectLst/>
                <a:latin typeface="Roboto" panose="02000000000000000000" pitchFamily="2" charset="0"/>
              </a:rPr>
              <a:t>such as disposable gloves, glasses, long sleeves and eye protection before touching it</a:t>
            </a:r>
          </a:p>
          <a:p>
            <a:pPr marL="285750" indent="-285750" algn="l">
              <a:lnSpc>
                <a:spcPct val="150000"/>
              </a:lnSpc>
              <a:buFont typeface="Arial" panose="020B0604020202020204" pitchFamily="34" charset="0"/>
              <a:buChar char="•"/>
            </a:pPr>
            <a:r>
              <a:rPr lang="en-US" sz="2800" b="0" i="0" dirty="0">
                <a:solidFill>
                  <a:srgbClr val="212529"/>
                </a:solidFill>
                <a:effectLst/>
                <a:latin typeface="Roboto" panose="02000000000000000000" pitchFamily="2" charset="0"/>
              </a:rPr>
              <a:t>Watch out for poison</a:t>
            </a:r>
            <a:r>
              <a:rPr lang="en-US" b="0" i="0" dirty="0">
                <a:solidFill>
                  <a:srgbClr val="212529"/>
                </a:solidFill>
                <a:effectLst/>
                <a:latin typeface="Roboto" panose="02000000000000000000" pitchFamily="2" charset="0"/>
              </a:rPr>
              <a:t>. When stressed, cane toads can ooze and sometimes squirt poison from glands behind the head</a:t>
            </a:r>
          </a:p>
          <a:p>
            <a:pPr marL="285750" indent="-285750" algn="l">
              <a:lnSpc>
                <a:spcPct val="150000"/>
              </a:lnSpc>
              <a:buFont typeface="Arial" panose="020B0604020202020204" pitchFamily="34" charset="0"/>
              <a:buChar char="•"/>
            </a:pPr>
            <a:r>
              <a:rPr lang="en-US" b="0" i="0" dirty="0">
                <a:solidFill>
                  <a:srgbClr val="212529"/>
                </a:solidFill>
                <a:effectLst/>
                <a:latin typeface="Roboto" panose="02000000000000000000" pitchFamily="2" charset="0"/>
              </a:rPr>
              <a:t>If you can do so safely, </a:t>
            </a:r>
            <a:r>
              <a:rPr lang="en-US" sz="2800" b="0" i="0" dirty="0">
                <a:solidFill>
                  <a:srgbClr val="212529"/>
                </a:solidFill>
                <a:effectLst/>
                <a:latin typeface="Roboto" panose="02000000000000000000" pitchFamily="2" charset="0"/>
              </a:rPr>
              <a:t>keep it in a well-ventilated container with a little water in a cool location </a:t>
            </a:r>
            <a:r>
              <a:rPr lang="en-US" b="0" i="0" dirty="0">
                <a:solidFill>
                  <a:srgbClr val="212529"/>
                </a:solidFill>
                <a:effectLst/>
                <a:latin typeface="Roboto" panose="02000000000000000000" pitchFamily="2" charset="0"/>
              </a:rPr>
              <a:t>while we determine the species</a:t>
            </a:r>
          </a:p>
        </p:txBody>
      </p:sp>
    </p:spTree>
    <p:extLst>
      <p:ext uri="{BB962C8B-B14F-4D97-AF65-F5344CB8AC3E}">
        <p14:creationId xmlns:p14="http://schemas.microsoft.com/office/powerpoint/2010/main" val="2457647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D4EA33D-C112-4C10-BA8D-E35DD070FD5A}"/>
              </a:ext>
            </a:extLst>
          </p:cNvPr>
          <p:cNvSpPr txBox="1"/>
          <p:nvPr/>
        </p:nvSpPr>
        <p:spPr>
          <a:xfrm>
            <a:off x="1271726" y="823158"/>
            <a:ext cx="6094520" cy="2605842"/>
          </a:xfrm>
          <a:prstGeom prst="rect">
            <a:avLst/>
          </a:prstGeom>
          <a:noFill/>
        </p:spPr>
        <p:txBody>
          <a:bodyPr wrap="square">
            <a:spAutoFit/>
          </a:bodyPr>
          <a:lstStyle/>
          <a:p>
            <a:pPr algn="l">
              <a:lnSpc>
                <a:spcPct val="150000"/>
              </a:lnSpc>
            </a:pPr>
            <a:r>
              <a:rPr lang="en-US" sz="2800" b="1" i="0" dirty="0">
                <a:solidFill>
                  <a:schemeClr val="accent6">
                    <a:lumMod val="75000"/>
                  </a:schemeClr>
                </a:solidFill>
                <a:effectLst/>
                <a:latin typeface="Roboto" panose="02000000000000000000" pitchFamily="2" charset="0"/>
              </a:rPr>
              <a:t>Report it:</a:t>
            </a:r>
          </a:p>
          <a:p>
            <a:pPr marL="285750" indent="-285750" algn="l">
              <a:lnSpc>
                <a:spcPct val="150000"/>
              </a:lnSpc>
              <a:buFont typeface="Arial" panose="020B0604020202020204" pitchFamily="34" charset="0"/>
              <a:buChar char="•"/>
            </a:pPr>
            <a:r>
              <a:rPr lang="en-US" sz="2800" b="0" i="0" dirty="0">
                <a:solidFill>
                  <a:srgbClr val="212529"/>
                </a:solidFill>
                <a:effectLst/>
                <a:latin typeface="Roboto" panose="02000000000000000000" pitchFamily="2" charset="0"/>
              </a:rPr>
              <a:t>Take a photo if you can</a:t>
            </a:r>
          </a:p>
          <a:p>
            <a:pPr marL="285750" indent="-285750" algn="l">
              <a:lnSpc>
                <a:spcPct val="150000"/>
              </a:lnSpc>
              <a:buFont typeface="Arial" panose="020B0604020202020204" pitchFamily="34" charset="0"/>
              <a:buChar char="•"/>
            </a:pPr>
            <a:r>
              <a:rPr lang="en-US" sz="2800" b="0" i="0" dirty="0">
                <a:solidFill>
                  <a:srgbClr val="212529"/>
                </a:solidFill>
                <a:effectLst/>
                <a:latin typeface="Roboto" panose="02000000000000000000" pitchFamily="2" charset="0"/>
              </a:rPr>
              <a:t>Record your location</a:t>
            </a:r>
          </a:p>
          <a:p>
            <a:pPr marL="285750" indent="-285750" algn="l">
              <a:lnSpc>
                <a:spcPct val="150000"/>
              </a:lnSpc>
              <a:buFont typeface="Arial" panose="020B0604020202020204" pitchFamily="34" charset="0"/>
              <a:buChar char="•"/>
            </a:pPr>
            <a:r>
              <a:rPr lang="en-US" sz="2800" b="0" i="0" dirty="0">
                <a:solidFill>
                  <a:srgbClr val="212529"/>
                </a:solidFill>
                <a:effectLst/>
                <a:latin typeface="Roboto" panose="02000000000000000000" pitchFamily="2" charset="0"/>
              </a:rPr>
              <a:t>Report the detection to </a:t>
            </a:r>
          </a:p>
        </p:txBody>
      </p:sp>
      <p:sp>
        <p:nvSpPr>
          <p:cNvPr id="5" name="TextBox 4">
            <a:extLst>
              <a:ext uri="{FF2B5EF4-FFF2-40B4-BE49-F238E27FC236}">
                <a16:creationId xmlns:a16="http://schemas.microsoft.com/office/drawing/2014/main" id="{A2E7692C-4721-4CA8-8EE4-50A384978A5C}"/>
              </a:ext>
            </a:extLst>
          </p:cNvPr>
          <p:cNvSpPr txBox="1"/>
          <p:nvPr/>
        </p:nvSpPr>
        <p:spPr>
          <a:xfrm>
            <a:off x="1498477" y="3646048"/>
            <a:ext cx="9923016" cy="584775"/>
          </a:xfrm>
          <a:prstGeom prst="rect">
            <a:avLst/>
          </a:prstGeom>
          <a:noFill/>
        </p:spPr>
        <p:txBody>
          <a:bodyPr wrap="square">
            <a:spAutoFit/>
          </a:bodyPr>
          <a:lstStyle/>
          <a:p>
            <a:r>
              <a:rPr lang="en-AU" sz="3200" b="0" i="0" dirty="0">
                <a:effectLst/>
                <a:latin typeface="Arial Black" panose="020B0A04020102020204" pitchFamily="34" charset="0"/>
              </a:rPr>
              <a:t>www.dpi.nsw.gov.au/biosecurity/sighting</a:t>
            </a:r>
            <a:endParaRPr lang="en-AU" sz="3200" dirty="0">
              <a:latin typeface="Arial Black" panose="020B0A04020102020204" pitchFamily="34" charset="0"/>
            </a:endParaRPr>
          </a:p>
        </p:txBody>
      </p:sp>
      <p:pic>
        <p:nvPicPr>
          <p:cNvPr id="7" name="Picture 6">
            <a:extLst>
              <a:ext uri="{FF2B5EF4-FFF2-40B4-BE49-F238E27FC236}">
                <a16:creationId xmlns:a16="http://schemas.microsoft.com/office/drawing/2014/main" id="{2CF37B31-AC8A-42AE-8D6C-7C185CD5572D}"/>
              </a:ext>
            </a:extLst>
          </p:cNvPr>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18865352">
            <a:off x="8803408" y="1102945"/>
            <a:ext cx="5236169" cy="5086207"/>
          </a:xfrm>
          <a:prstGeom prst="rect">
            <a:avLst/>
          </a:prstGeom>
        </p:spPr>
      </p:pic>
    </p:spTree>
    <p:extLst>
      <p:ext uri="{BB962C8B-B14F-4D97-AF65-F5344CB8AC3E}">
        <p14:creationId xmlns:p14="http://schemas.microsoft.com/office/powerpoint/2010/main" val="13352548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61D047-705C-4A07-A2D8-6BF17F253C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538334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2"/>
            <a:extLst>
              <a:ext uri="{FF2B5EF4-FFF2-40B4-BE49-F238E27FC236}">
                <a16:creationId xmlns:a16="http://schemas.microsoft.com/office/drawing/2014/main" id="{81065472-DA25-4742-9569-F02FEC4566C8}"/>
              </a:ext>
            </a:extLst>
          </p:cNvPr>
          <p:cNvPicPr>
            <a:picLocks noChangeAspect="1"/>
          </p:cNvPicPr>
          <p:nvPr/>
        </p:nvPicPr>
        <p:blipFill>
          <a:blip r:embed="rId3"/>
          <a:stretch>
            <a:fillRect/>
          </a:stretch>
        </p:blipFill>
        <p:spPr>
          <a:xfrm>
            <a:off x="1009226" y="762186"/>
            <a:ext cx="9088932" cy="5692058"/>
          </a:xfrm>
          <a:prstGeom prst="rect">
            <a:avLst/>
          </a:prstGeom>
        </p:spPr>
      </p:pic>
      <p:sp>
        <p:nvSpPr>
          <p:cNvPr id="4" name="TextBox 3">
            <a:extLst>
              <a:ext uri="{FF2B5EF4-FFF2-40B4-BE49-F238E27FC236}">
                <a16:creationId xmlns:a16="http://schemas.microsoft.com/office/drawing/2014/main" id="{423C855B-B627-4E5A-9E0B-5393A2152F59}"/>
              </a:ext>
            </a:extLst>
          </p:cNvPr>
          <p:cNvSpPr txBox="1"/>
          <p:nvPr/>
        </p:nvSpPr>
        <p:spPr>
          <a:xfrm>
            <a:off x="478286" y="177411"/>
            <a:ext cx="4040123" cy="584775"/>
          </a:xfrm>
          <a:prstGeom prst="rect">
            <a:avLst/>
          </a:prstGeom>
          <a:noFill/>
        </p:spPr>
        <p:txBody>
          <a:bodyPr wrap="square" rtlCol="0">
            <a:spAutoFit/>
          </a:bodyPr>
          <a:lstStyle/>
          <a:p>
            <a:r>
              <a:rPr lang="en-AU" sz="3200" dirty="0">
                <a:solidFill>
                  <a:schemeClr val="accent6">
                    <a:lumMod val="75000"/>
                  </a:schemeClr>
                </a:solidFill>
              </a:rPr>
              <a:t>View the video</a:t>
            </a:r>
          </a:p>
        </p:txBody>
      </p:sp>
    </p:spTree>
    <p:extLst>
      <p:ext uri="{BB962C8B-B14F-4D97-AF65-F5344CB8AC3E}">
        <p14:creationId xmlns:p14="http://schemas.microsoft.com/office/powerpoint/2010/main" val="729086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1C871DAD-6265-4C16-B6EE-EABA969528C2}"/>
              </a:ext>
            </a:extLst>
          </p:cNvPr>
          <p:cNvGrpSpPr/>
          <p:nvPr/>
        </p:nvGrpSpPr>
        <p:grpSpPr>
          <a:xfrm>
            <a:off x="1146262" y="1502356"/>
            <a:ext cx="9363540" cy="5151935"/>
            <a:chOff x="1146262" y="1502356"/>
            <a:chExt cx="9363540" cy="5151935"/>
          </a:xfrm>
        </p:grpSpPr>
        <p:pic>
          <p:nvPicPr>
            <p:cNvPr id="4" name="Picture 3">
              <a:extLst>
                <a:ext uri="{FF2B5EF4-FFF2-40B4-BE49-F238E27FC236}">
                  <a16:creationId xmlns:a16="http://schemas.microsoft.com/office/drawing/2014/main" id="{B6B7C5B0-B867-49CC-A6E4-6065D14E9F4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34208" y="1502356"/>
              <a:ext cx="9075594" cy="5151935"/>
            </a:xfrm>
            <a:prstGeom prst="rect">
              <a:avLst/>
            </a:prstGeom>
          </p:spPr>
        </p:pic>
        <p:sp>
          <p:nvSpPr>
            <p:cNvPr id="17" name="Rectangle: Rounded Corners 16">
              <a:extLst>
                <a:ext uri="{FF2B5EF4-FFF2-40B4-BE49-F238E27FC236}">
                  <a16:creationId xmlns:a16="http://schemas.microsoft.com/office/drawing/2014/main" id="{2C07D095-F67A-4269-8DFD-9BDFCBA614D1}"/>
                </a:ext>
              </a:extLst>
            </p:cNvPr>
            <p:cNvSpPr/>
            <p:nvPr/>
          </p:nvSpPr>
          <p:spPr>
            <a:xfrm>
              <a:off x="1146262" y="3087897"/>
              <a:ext cx="3355400" cy="56488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3" name="TextBox 2">
            <a:extLst>
              <a:ext uri="{FF2B5EF4-FFF2-40B4-BE49-F238E27FC236}">
                <a16:creationId xmlns:a16="http://schemas.microsoft.com/office/drawing/2014/main" id="{3256552B-FE52-448A-8A4E-CE36D8ECB6A5}"/>
              </a:ext>
            </a:extLst>
          </p:cNvPr>
          <p:cNvSpPr txBox="1"/>
          <p:nvPr/>
        </p:nvSpPr>
        <p:spPr>
          <a:xfrm>
            <a:off x="698089" y="279123"/>
            <a:ext cx="9684775" cy="830997"/>
          </a:xfrm>
          <a:prstGeom prst="rect">
            <a:avLst/>
          </a:prstGeom>
          <a:noFill/>
        </p:spPr>
        <p:txBody>
          <a:bodyPr wrap="square">
            <a:spAutoFit/>
          </a:bodyPr>
          <a:lstStyle/>
          <a:p>
            <a:pPr algn="l"/>
            <a:r>
              <a:rPr lang="en-US" sz="2800" b="1" dirty="0">
                <a:solidFill>
                  <a:schemeClr val="accent6">
                    <a:lumMod val="75000"/>
                  </a:schemeClr>
                </a:solidFill>
                <a:latin typeface="Roboto" panose="02000000000000000000" pitchFamily="2" charset="0"/>
              </a:rPr>
              <a:t>Features of cane toads</a:t>
            </a:r>
          </a:p>
          <a:p>
            <a:pPr algn="l"/>
            <a:r>
              <a:rPr lang="en-US" b="1" i="0" dirty="0">
                <a:solidFill>
                  <a:srgbClr val="063F5C"/>
                </a:solidFill>
                <a:effectLst/>
                <a:latin typeface="Roboto" panose="02000000000000000000" pitchFamily="2" charset="0"/>
              </a:rPr>
              <a:t>Appearance: </a:t>
            </a:r>
            <a:r>
              <a:rPr lang="en-US" sz="2000" b="0" i="0" dirty="0">
                <a:solidFill>
                  <a:srgbClr val="212529"/>
                </a:solidFill>
                <a:effectLst/>
                <a:latin typeface="Roboto" panose="02000000000000000000" pitchFamily="2" charset="0"/>
              </a:rPr>
              <a:t>large heavily-built </a:t>
            </a:r>
            <a:r>
              <a:rPr lang="en-US" sz="2000" b="1" i="0" dirty="0">
                <a:solidFill>
                  <a:srgbClr val="212529"/>
                </a:solidFill>
                <a:effectLst/>
                <a:latin typeface="Roboto" panose="02000000000000000000" pitchFamily="2" charset="0"/>
              </a:rPr>
              <a:t>amphibians</a:t>
            </a:r>
            <a:endParaRPr lang="en-US" sz="2000" dirty="0">
              <a:solidFill>
                <a:srgbClr val="212529"/>
              </a:solidFill>
              <a:latin typeface="Roboto" panose="02000000000000000000" pitchFamily="2" charset="0"/>
            </a:endParaRPr>
          </a:p>
        </p:txBody>
      </p:sp>
      <p:sp>
        <p:nvSpPr>
          <p:cNvPr id="6" name="Callout: Bent Line 5">
            <a:extLst>
              <a:ext uri="{FF2B5EF4-FFF2-40B4-BE49-F238E27FC236}">
                <a16:creationId xmlns:a16="http://schemas.microsoft.com/office/drawing/2014/main" id="{EBCD5962-4F39-473B-93FB-489B8A73D858}"/>
              </a:ext>
            </a:extLst>
          </p:cNvPr>
          <p:cNvSpPr/>
          <p:nvPr/>
        </p:nvSpPr>
        <p:spPr>
          <a:xfrm>
            <a:off x="794610" y="1584910"/>
            <a:ext cx="2619137" cy="713425"/>
          </a:xfrm>
          <a:prstGeom prst="borderCallout2">
            <a:avLst>
              <a:gd name="adj1" fmla="val 87353"/>
              <a:gd name="adj2" fmla="val 100570"/>
              <a:gd name="adj3" fmla="val 94045"/>
              <a:gd name="adj4" fmla="val 113939"/>
              <a:gd name="adj5" fmla="val 102144"/>
              <a:gd name="adj6" fmla="val 134938"/>
            </a:avLst>
          </a:prstGeom>
        </p:spPr>
        <p:style>
          <a:lnRef idx="2">
            <a:schemeClr val="accent6"/>
          </a:lnRef>
          <a:fillRef idx="1">
            <a:schemeClr val="lt1"/>
          </a:fillRef>
          <a:effectRef idx="0">
            <a:schemeClr val="accent6"/>
          </a:effectRef>
          <a:fontRef idx="minor">
            <a:schemeClr val="dk1"/>
          </a:fontRef>
        </p:style>
        <p:txBody>
          <a:bodyPr lIns="108000" tIns="108000" rIns="108000" bIns="108000" rtlCol="0" anchor="ctr"/>
          <a:lstStyle/>
          <a:p>
            <a:pPr algn="l">
              <a:lnSpc>
                <a:spcPct val="150000"/>
              </a:lnSpc>
            </a:pPr>
            <a:r>
              <a:rPr lang="en-US" sz="1600" b="0" i="0" dirty="0">
                <a:solidFill>
                  <a:srgbClr val="212529"/>
                </a:solidFill>
                <a:effectLst/>
                <a:latin typeface="Roboto" panose="02000000000000000000" pitchFamily="2" charset="0"/>
              </a:rPr>
              <a:t>bony head </a:t>
            </a:r>
            <a:r>
              <a:rPr lang="en-US" sz="1600" b="1" i="0" dirty="0">
                <a:solidFill>
                  <a:srgbClr val="212529"/>
                </a:solidFill>
                <a:effectLst/>
                <a:latin typeface="Roboto" panose="02000000000000000000" pitchFamily="2" charset="0"/>
              </a:rPr>
              <a:t>bony ridges </a:t>
            </a:r>
            <a:r>
              <a:rPr lang="en-US" sz="1600" b="0" i="0" dirty="0">
                <a:solidFill>
                  <a:srgbClr val="212529"/>
                </a:solidFill>
                <a:effectLst/>
                <a:latin typeface="Roboto" panose="02000000000000000000" pitchFamily="2" charset="0"/>
              </a:rPr>
              <a:t>that meet above the nose. </a:t>
            </a:r>
          </a:p>
        </p:txBody>
      </p:sp>
      <p:sp>
        <p:nvSpPr>
          <p:cNvPr id="7" name="Callout: Bent Line 6">
            <a:extLst>
              <a:ext uri="{FF2B5EF4-FFF2-40B4-BE49-F238E27FC236}">
                <a16:creationId xmlns:a16="http://schemas.microsoft.com/office/drawing/2014/main" id="{5E2F97A9-034D-4638-AC69-3C0EB3AD046D}"/>
              </a:ext>
            </a:extLst>
          </p:cNvPr>
          <p:cNvSpPr/>
          <p:nvPr/>
        </p:nvSpPr>
        <p:spPr>
          <a:xfrm>
            <a:off x="7739831" y="4563196"/>
            <a:ext cx="3305907" cy="707010"/>
          </a:xfrm>
          <a:prstGeom prst="borderCallout2">
            <a:avLst>
              <a:gd name="adj1" fmla="val 86119"/>
              <a:gd name="adj2" fmla="val 474"/>
              <a:gd name="adj3" fmla="val 50384"/>
              <a:gd name="adj4" fmla="val -10955"/>
              <a:gd name="adj5" fmla="val 25600"/>
              <a:gd name="adj6" fmla="val -20224"/>
            </a:avLst>
          </a:prstGeom>
        </p:spPr>
        <p:style>
          <a:lnRef idx="2">
            <a:schemeClr val="accent6"/>
          </a:lnRef>
          <a:fillRef idx="1">
            <a:schemeClr val="lt1"/>
          </a:fillRef>
          <a:effectRef idx="0">
            <a:schemeClr val="accent6"/>
          </a:effectRef>
          <a:fontRef idx="minor">
            <a:schemeClr val="dk1"/>
          </a:fontRef>
        </p:style>
        <p:txBody>
          <a:bodyPr lIns="108000" tIns="108000" rIns="108000" bIns="108000" rtlCol="0" anchor="ctr"/>
          <a:lstStyle/>
          <a:p>
            <a:pPr algn="ctr"/>
            <a:r>
              <a:rPr lang="en-US" sz="1800" dirty="0">
                <a:effectLst/>
                <a:latin typeface="Calibri" panose="020F0502020204030204" pitchFamily="34" charset="0"/>
                <a:ea typeface="Calibri" panose="020F0502020204030204" pitchFamily="34" charset="0"/>
                <a:cs typeface="Times New Roman" panose="02020603050405020304" pitchFamily="18" charset="0"/>
              </a:rPr>
              <a:t>hind feet have leathery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webbing</a:t>
            </a:r>
            <a:r>
              <a:rPr lang="en-US" sz="1800" dirty="0">
                <a:effectLst/>
                <a:latin typeface="Calibri" panose="020F0502020204030204" pitchFamily="34" charset="0"/>
                <a:ea typeface="Calibri" panose="020F0502020204030204" pitchFamily="34" charset="0"/>
                <a:cs typeface="Times New Roman" panose="02020603050405020304" pitchFamily="18" charset="0"/>
              </a:rPr>
              <a:t> between the toes</a:t>
            </a:r>
            <a:endParaRPr lang="en-AU" dirty="0"/>
          </a:p>
        </p:txBody>
      </p:sp>
      <p:sp>
        <p:nvSpPr>
          <p:cNvPr id="8" name="Callout: Bent Line 7">
            <a:extLst>
              <a:ext uri="{FF2B5EF4-FFF2-40B4-BE49-F238E27FC236}">
                <a16:creationId xmlns:a16="http://schemas.microsoft.com/office/drawing/2014/main" id="{A3796AAC-BADC-4FDE-BEBC-C665778096B9}"/>
              </a:ext>
            </a:extLst>
          </p:cNvPr>
          <p:cNvSpPr/>
          <p:nvPr/>
        </p:nvSpPr>
        <p:spPr>
          <a:xfrm>
            <a:off x="6512901" y="1120170"/>
            <a:ext cx="5038629" cy="581891"/>
          </a:xfrm>
          <a:prstGeom prst="borderCallout2">
            <a:avLst>
              <a:gd name="adj1" fmla="val 52771"/>
              <a:gd name="adj2" fmla="val -113"/>
              <a:gd name="adj3" fmla="val 184902"/>
              <a:gd name="adj4" fmla="val -2164"/>
              <a:gd name="adj5" fmla="val 279682"/>
              <a:gd name="adj6" fmla="val -17397"/>
            </a:avLst>
          </a:prstGeom>
        </p:spPr>
        <p:style>
          <a:lnRef idx="2">
            <a:schemeClr val="accent6"/>
          </a:lnRef>
          <a:fillRef idx="1">
            <a:schemeClr val="lt1"/>
          </a:fillRef>
          <a:effectRef idx="0">
            <a:schemeClr val="accent6"/>
          </a:effectRef>
          <a:fontRef idx="minor">
            <a:schemeClr val="dk1"/>
          </a:fontRef>
        </p:style>
        <p:txBody>
          <a:bodyPr lIns="108000" tIns="108000" rIns="108000" bIns="108000" rtlCol="0" anchor="ctr"/>
          <a:lstStyle/>
          <a:p>
            <a:pPr lvl="0">
              <a:lnSpc>
                <a:spcPct val="107000"/>
              </a:lnSpc>
              <a:spcAft>
                <a:spcPts val="800"/>
              </a:spcAft>
              <a:tabLst>
                <a:tab pos="457200" algn="l"/>
              </a:tabLs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adult</a:t>
            </a:r>
            <a:r>
              <a:rPr lang="en-US" sz="1800" dirty="0">
                <a:effectLst/>
                <a:latin typeface="Calibri" panose="020F0502020204030204" pitchFamily="34" charset="0"/>
                <a:ea typeface="Calibri" panose="020F0502020204030204" pitchFamily="34" charset="0"/>
                <a:cs typeface="Times New Roman" panose="02020603050405020304" pitchFamily="18" charset="0"/>
              </a:rPr>
              <a:t> cane toads have large swellings - the parotoid glands - on each shoulder behind the eardrum</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E14839E0-1F66-46DC-9142-DEA25002712C}"/>
              </a:ext>
            </a:extLst>
          </p:cNvPr>
          <p:cNvSpPr/>
          <p:nvPr/>
        </p:nvSpPr>
        <p:spPr>
          <a:xfrm>
            <a:off x="6512901" y="1803351"/>
            <a:ext cx="5524107" cy="58189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800" b="1" dirty="0">
                <a:effectLst/>
                <a:latin typeface="Calibri" panose="020F0502020204030204" pitchFamily="34" charset="0"/>
                <a:ea typeface="Calibri" panose="020F0502020204030204" pitchFamily="34" charset="0"/>
                <a:cs typeface="Times New Roman" panose="02020603050405020304" pitchFamily="18" charset="0"/>
              </a:rPr>
              <a:t>young</a:t>
            </a:r>
            <a:r>
              <a:rPr lang="en-US" sz="1800" dirty="0">
                <a:effectLst/>
                <a:latin typeface="Calibri" panose="020F0502020204030204" pitchFamily="34" charset="0"/>
                <a:ea typeface="Calibri" panose="020F0502020204030204" pitchFamily="34" charset="0"/>
                <a:cs typeface="Times New Roman" panose="02020603050405020304" pitchFamily="18" charset="0"/>
              </a:rPr>
              <a:t> cane toads have a smooth dark skin with darker blotches and bars, and lack conspicuous parotoid glands</a:t>
            </a:r>
            <a:endParaRPr lang="en-AU" dirty="0"/>
          </a:p>
        </p:txBody>
      </p:sp>
      <p:sp>
        <p:nvSpPr>
          <p:cNvPr id="12" name="Callout: Bent Line 11">
            <a:extLst>
              <a:ext uri="{FF2B5EF4-FFF2-40B4-BE49-F238E27FC236}">
                <a16:creationId xmlns:a16="http://schemas.microsoft.com/office/drawing/2014/main" id="{680E8292-43A2-4FBA-B0C8-E81A0073640E}"/>
              </a:ext>
            </a:extLst>
          </p:cNvPr>
          <p:cNvSpPr/>
          <p:nvPr/>
        </p:nvSpPr>
        <p:spPr>
          <a:xfrm>
            <a:off x="1434208" y="3975480"/>
            <a:ext cx="2611120" cy="707010"/>
          </a:xfrm>
          <a:prstGeom prst="borderCallout2">
            <a:avLst>
              <a:gd name="adj1" fmla="val 13635"/>
              <a:gd name="adj2" fmla="val 131726"/>
              <a:gd name="adj3" fmla="val 83073"/>
              <a:gd name="adj4" fmla="val 104112"/>
              <a:gd name="adj5" fmla="val 135036"/>
              <a:gd name="adj6" fmla="val 135907"/>
            </a:avLst>
          </a:prstGeom>
        </p:spPr>
        <p:style>
          <a:lnRef idx="2">
            <a:schemeClr val="dk1"/>
          </a:lnRef>
          <a:fillRef idx="1">
            <a:schemeClr val="lt1"/>
          </a:fillRef>
          <a:effectRef idx="0">
            <a:schemeClr val="dk1"/>
          </a:effectRef>
          <a:fontRef idx="minor">
            <a:schemeClr val="dk1"/>
          </a:fontRef>
        </p:style>
        <p:txBody>
          <a:bodyPr lIns="108000" tIns="108000" rIns="108000" bIns="108000" rtlCol="0" anchor="ct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front feet are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unwebbed</a:t>
            </a:r>
            <a:endParaRPr lang="en-AU" dirty="0"/>
          </a:p>
        </p:txBody>
      </p:sp>
      <p:sp>
        <p:nvSpPr>
          <p:cNvPr id="14" name="Callout: Bent Line 13">
            <a:extLst>
              <a:ext uri="{FF2B5EF4-FFF2-40B4-BE49-F238E27FC236}">
                <a16:creationId xmlns:a16="http://schemas.microsoft.com/office/drawing/2014/main" id="{156D7AC5-5B9D-4535-BCEB-7F1015F39EEB}"/>
              </a:ext>
            </a:extLst>
          </p:cNvPr>
          <p:cNvSpPr/>
          <p:nvPr/>
        </p:nvSpPr>
        <p:spPr>
          <a:xfrm>
            <a:off x="8093102" y="2523008"/>
            <a:ext cx="3844340" cy="1129778"/>
          </a:xfrm>
          <a:prstGeom prst="borderCallout2">
            <a:avLst>
              <a:gd name="adj1" fmla="val 30406"/>
              <a:gd name="adj2" fmla="val 305"/>
              <a:gd name="adj3" fmla="val 32843"/>
              <a:gd name="adj4" fmla="val -18012"/>
              <a:gd name="adj5" fmla="val 32742"/>
              <a:gd name="adj6" fmla="val -21269"/>
            </a:avLst>
          </a:prstGeom>
        </p:spPr>
        <p:style>
          <a:lnRef idx="2">
            <a:schemeClr val="accent6"/>
          </a:lnRef>
          <a:fillRef idx="1">
            <a:schemeClr val="lt1"/>
          </a:fillRef>
          <a:effectRef idx="0">
            <a:schemeClr val="accent6"/>
          </a:effectRef>
          <a:fontRef idx="minor">
            <a:schemeClr val="dk1"/>
          </a:fontRef>
        </p:style>
        <p:txBody>
          <a:bodyPr lIns="108000" tIns="108000" rIns="108000" bIns="108000" rtlCol="0" anchor="ctr"/>
          <a:lstStyle/>
          <a:p>
            <a:pPr marL="228600">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may be grey, yellowish, olive-brown or reddish-brown, and their bellies are pale with dark mottling</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Callout: Bent Line 15">
            <a:extLst>
              <a:ext uri="{FF2B5EF4-FFF2-40B4-BE49-F238E27FC236}">
                <a16:creationId xmlns:a16="http://schemas.microsoft.com/office/drawing/2014/main" id="{D338999E-0220-4DF5-A800-E18E923F1EFD}"/>
              </a:ext>
            </a:extLst>
          </p:cNvPr>
          <p:cNvSpPr/>
          <p:nvPr/>
        </p:nvSpPr>
        <p:spPr>
          <a:xfrm>
            <a:off x="6502855" y="5415932"/>
            <a:ext cx="699109" cy="491328"/>
          </a:xfrm>
          <a:prstGeom prst="borderCallout2">
            <a:avLst>
              <a:gd name="adj1" fmla="val 86119"/>
              <a:gd name="adj2" fmla="val 474"/>
              <a:gd name="adj3" fmla="val 50384"/>
              <a:gd name="adj4" fmla="val -10955"/>
              <a:gd name="adj5" fmla="val 25600"/>
              <a:gd name="adj6" fmla="val -20224"/>
            </a:avLst>
          </a:prstGeom>
          <a:noFill/>
          <a:ln>
            <a:noFill/>
          </a:ln>
        </p:spPr>
        <p:style>
          <a:lnRef idx="0">
            <a:scrgbClr r="0" g="0" b="0"/>
          </a:lnRef>
          <a:fillRef idx="0">
            <a:scrgbClr r="0" g="0" b="0"/>
          </a:fillRef>
          <a:effectRef idx="0">
            <a:scrgbClr r="0" g="0" b="0"/>
          </a:effectRef>
          <a:fontRef idx="minor">
            <a:schemeClr val="dk1"/>
          </a:fontRef>
        </p:style>
        <p:txBody>
          <a:bodyPr lIns="108000" tIns="108000" rIns="108000" bIns="108000" rtlCol="0" anchor="ctr"/>
          <a:lstStyle/>
          <a:p>
            <a:pPr algn="ctr"/>
            <a:r>
              <a:rPr lang="en-US" sz="1600" dirty="0">
                <a:effectLst/>
                <a:latin typeface="Calibri" panose="020F0502020204030204" pitchFamily="34" charset="0"/>
                <a:ea typeface="Calibri" panose="020F0502020204030204" pitchFamily="34" charset="0"/>
                <a:cs typeface="Times New Roman" panose="02020603050405020304" pitchFamily="18" charset="0"/>
              </a:rPr>
              <a:t>10-15</a:t>
            </a:r>
            <a:endParaRPr lang="en-AU" sz="1600" dirty="0"/>
          </a:p>
        </p:txBody>
      </p:sp>
    </p:spTree>
    <p:extLst>
      <p:ext uri="{BB962C8B-B14F-4D97-AF65-F5344CB8AC3E}">
        <p14:creationId xmlns:p14="http://schemas.microsoft.com/office/powerpoint/2010/main" val="522002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animBg="1"/>
      <p:bldP spid="9" grpId="0" animBg="1"/>
      <p:bldP spid="12" grpId="0" animBg="1"/>
      <p:bldP spid="14" grpId="0" animBg="1"/>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B8B42D-FB01-4203-A289-65B1A9586A09}"/>
              </a:ext>
            </a:extLst>
          </p:cNvPr>
          <p:cNvSpPr txBox="1"/>
          <p:nvPr/>
        </p:nvSpPr>
        <p:spPr>
          <a:xfrm>
            <a:off x="1030395" y="417715"/>
            <a:ext cx="9488130" cy="2631490"/>
          </a:xfrm>
          <a:prstGeom prst="rect">
            <a:avLst/>
          </a:prstGeom>
          <a:noFill/>
        </p:spPr>
        <p:txBody>
          <a:bodyPr wrap="square">
            <a:spAutoFit/>
          </a:bodyPr>
          <a:lstStyle/>
          <a:p>
            <a:pPr algn="l"/>
            <a:r>
              <a:rPr lang="en-US" sz="2800" b="1" dirty="0">
                <a:solidFill>
                  <a:schemeClr val="accent6">
                    <a:lumMod val="75000"/>
                  </a:schemeClr>
                </a:solidFill>
                <a:latin typeface="Roboto" panose="02000000000000000000" pitchFamily="2" charset="0"/>
              </a:rPr>
              <a:t>Features of cane toads (</a:t>
            </a:r>
            <a:r>
              <a:rPr lang="en-US" sz="2800" b="1" dirty="0" err="1">
                <a:solidFill>
                  <a:schemeClr val="accent6">
                    <a:lumMod val="75000"/>
                  </a:schemeClr>
                </a:solidFill>
                <a:latin typeface="Roboto" panose="02000000000000000000" pitchFamily="2" charset="0"/>
              </a:rPr>
              <a:t>cont</a:t>
            </a:r>
            <a:r>
              <a:rPr lang="en-US" sz="2800" b="1" dirty="0">
                <a:solidFill>
                  <a:schemeClr val="accent6">
                    <a:lumMod val="75000"/>
                  </a:schemeClr>
                </a:solidFill>
                <a:latin typeface="Roboto" panose="02000000000000000000" pitchFamily="2" charset="0"/>
              </a:rPr>
              <a:t>)</a:t>
            </a:r>
          </a:p>
          <a:p>
            <a:pPr>
              <a:lnSpc>
                <a:spcPct val="200000"/>
              </a:lnSpc>
            </a:pPr>
            <a:r>
              <a:rPr lang="en-US" sz="2400" b="1" dirty="0" err="1">
                <a:solidFill>
                  <a:schemeClr val="tx2"/>
                </a:solidFill>
                <a:latin typeface="Roboto" panose="02000000000000000000" pitchFamily="2" charset="0"/>
              </a:rPr>
              <a:t>Behaviour</a:t>
            </a:r>
            <a:endParaRPr lang="en-US" sz="2400" b="1" dirty="0">
              <a:solidFill>
                <a:schemeClr val="tx2"/>
              </a:solidFill>
              <a:latin typeface="Roboto" panose="02000000000000000000" pitchFamily="2" charset="0"/>
            </a:endParaRPr>
          </a:p>
          <a:p>
            <a:pPr marL="285750" indent="-285750">
              <a:lnSpc>
                <a:spcPct val="200000"/>
              </a:lnSpc>
              <a:buFont typeface="Arial" panose="020B0604020202020204" pitchFamily="34" charset="0"/>
              <a:buChar char="•"/>
            </a:pPr>
            <a:r>
              <a:rPr lang="en-US" sz="2400" b="0" i="0" dirty="0">
                <a:solidFill>
                  <a:srgbClr val="212529"/>
                </a:solidFill>
                <a:effectLst/>
                <a:latin typeface="Roboto" panose="02000000000000000000" pitchFamily="2" charset="0"/>
              </a:rPr>
              <a:t>sit upright and move in short rapid hops</a:t>
            </a:r>
            <a:endParaRPr lang="en-US" sz="2400" dirty="0">
              <a:solidFill>
                <a:srgbClr val="212529"/>
              </a:solidFill>
              <a:latin typeface="Roboto" panose="02000000000000000000" pitchFamily="2" charset="0"/>
            </a:endParaRPr>
          </a:p>
          <a:p>
            <a:pPr marL="285750" indent="-285750">
              <a:lnSpc>
                <a:spcPct val="200000"/>
              </a:lnSpc>
              <a:buFont typeface="Arial" panose="020B0604020202020204" pitchFamily="34" charset="0"/>
              <a:buChar char="•"/>
            </a:pPr>
            <a:r>
              <a:rPr lang="en-US" sz="2400" b="0" i="0" dirty="0">
                <a:solidFill>
                  <a:srgbClr val="212529"/>
                </a:solidFill>
                <a:effectLst/>
                <a:latin typeface="Roboto" panose="02000000000000000000" pitchFamily="2" charset="0"/>
              </a:rPr>
              <a:t>mating call is a long loud purring trill.</a:t>
            </a:r>
          </a:p>
        </p:txBody>
      </p:sp>
      <p:pic>
        <p:nvPicPr>
          <p:cNvPr id="4" name="Picture 3">
            <a:extLst>
              <a:ext uri="{FF2B5EF4-FFF2-40B4-BE49-F238E27FC236}">
                <a16:creationId xmlns:a16="http://schemas.microsoft.com/office/drawing/2014/main" id="{F65B2412-E46D-4C1D-9300-52F8CD6EEE05}"/>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802012" y="-761502"/>
            <a:ext cx="3181227" cy="8106999"/>
          </a:xfrm>
          <a:prstGeom prst="rect">
            <a:avLst/>
          </a:prstGeom>
        </p:spPr>
      </p:pic>
      <p:pic>
        <p:nvPicPr>
          <p:cNvPr id="5" name="Picture 4" descr="A screenshot of a computer&#10;&#10;AI-generated content may be incorrect.">
            <a:hlinkClick r:id="rId4"/>
            <a:extLst>
              <a:ext uri="{FF2B5EF4-FFF2-40B4-BE49-F238E27FC236}">
                <a16:creationId xmlns:a16="http://schemas.microsoft.com/office/drawing/2014/main" id="{B76EB8AC-3710-80BB-3FA7-954687BAF2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2703" y="2987731"/>
            <a:ext cx="6347892" cy="3452554"/>
          </a:xfrm>
          <a:prstGeom prst="rect">
            <a:avLst/>
          </a:prstGeom>
        </p:spPr>
      </p:pic>
      <p:sp>
        <p:nvSpPr>
          <p:cNvPr id="6" name="TextBox 5">
            <a:extLst>
              <a:ext uri="{FF2B5EF4-FFF2-40B4-BE49-F238E27FC236}">
                <a16:creationId xmlns:a16="http://schemas.microsoft.com/office/drawing/2014/main" id="{EF7743E3-BA4A-4535-B14D-B366E60C272C}"/>
              </a:ext>
            </a:extLst>
          </p:cNvPr>
          <p:cNvSpPr txBox="1"/>
          <p:nvPr/>
        </p:nvSpPr>
        <p:spPr>
          <a:xfrm>
            <a:off x="1538955" y="4551019"/>
            <a:ext cx="5032688" cy="646331"/>
          </a:xfrm>
          <a:prstGeom prst="rect">
            <a:avLst/>
          </a:prstGeom>
          <a:noFill/>
        </p:spPr>
        <p:txBody>
          <a:bodyPr wrap="square" rtlCol="0">
            <a:spAutoFit/>
          </a:bodyPr>
          <a:lstStyle/>
          <a:p>
            <a:r>
              <a:rPr lang="en-AU" b="1" dirty="0">
                <a:solidFill>
                  <a:schemeClr val="accent6">
                    <a:lumMod val="75000"/>
                  </a:schemeClr>
                </a:solidFill>
              </a:rPr>
              <a:t>Hear the cane toad on the Australian Museum Frog ID app or the website (click the image)</a:t>
            </a:r>
          </a:p>
        </p:txBody>
      </p:sp>
    </p:spTree>
    <p:extLst>
      <p:ext uri="{BB962C8B-B14F-4D97-AF65-F5344CB8AC3E}">
        <p14:creationId xmlns:p14="http://schemas.microsoft.com/office/powerpoint/2010/main" val="7260361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F19C0E4-EAFA-431F-B173-009E574CD8B5}"/>
              </a:ext>
            </a:extLst>
          </p:cNvPr>
          <p:cNvSpPr txBox="1"/>
          <p:nvPr/>
        </p:nvSpPr>
        <p:spPr>
          <a:xfrm>
            <a:off x="884903" y="279123"/>
            <a:ext cx="9497962" cy="4893647"/>
          </a:xfrm>
          <a:prstGeom prst="rect">
            <a:avLst/>
          </a:prstGeom>
          <a:noFill/>
        </p:spPr>
        <p:txBody>
          <a:bodyPr wrap="square">
            <a:spAutoFit/>
          </a:bodyPr>
          <a:lstStyle/>
          <a:p>
            <a:pPr algn="l"/>
            <a:r>
              <a:rPr lang="en-US" sz="2800" b="1" dirty="0">
                <a:solidFill>
                  <a:schemeClr val="accent6">
                    <a:lumMod val="75000"/>
                  </a:schemeClr>
                </a:solidFill>
                <a:latin typeface="Roboto" panose="02000000000000000000" pitchFamily="2" charset="0"/>
              </a:rPr>
              <a:t>Features of cane toads (</a:t>
            </a:r>
            <a:r>
              <a:rPr lang="en-US" sz="2800" b="1" dirty="0" err="1">
                <a:solidFill>
                  <a:schemeClr val="accent6">
                    <a:lumMod val="75000"/>
                  </a:schemeClr>
                </a:solidFill>
                <a:latin typeface="Roboto" panose="02000000000000000000" pitchFamily="2" charset="0"/>
              </a:rPr>
              <a:t>cont</a:t>
            </a:r>
            <a:r>
              <a:rPr lang="en-US" sz="2800" b="1" dirty="0">
                <a:solidFill>
                  <a:schemeClr val="accent6">
                    <a:lumMod val="75000"/>
                  </a:schemeClr>
                </a:solidFill>
                <a:latin typeface="Roboto" panose="02000000000000000000" pitchFamily="2" charset="0"/>
              </a:rPr>
              <a:t>)</a:t>
            </a:r>
          </a:p>
          <a:p>
            <a:pPr algn="l">
              <a:lnSpc>
                <a:spcPct val="150000"/>
              </a:lnSpc>
            </a:pPr>
            <a:r>
              <a:rPr lang="en-US" sz="2400" b="1" dirty="0">
                <a:solidFill>
                  <a:schemeClr val="tx2"/>
                </a:solidFill>
                <a:latin typeface="Roboto" panose="02000000000000000000" pitchFamily="2" charset="0"/>
              </a:rPr>
              <a:t>Life cycle</a:t>
            </a:r>
          </a:p>
          <a:p>
            <a:pPr marL="285750" indent="-285750">
              <a:lnSpc>
                <a:spcPct val="150000"/>
              </a:lnSpc>
              <a:buFont typeface="Arial" panose="020B0604020202020204" pitchFamily="34" charset="0"/>
              <a:buChar char="•"/>
            </a:pPr>
            <a:r>
              <a:rPr lang="en-US" sz="2400" dirty="0">
                <a:solidFill>
                  <a:srgbClr val="212529"/>
                </a:solidFill>
                <a:latin typeface="Roboto" panose="02000000000000000000" pitchFamily="2" charset="0"/>
              </a:rPr>
              <a:t>spawn is laid in long strings of transparent jelly enclosing double rows of black eggs</a:t>
            </a:r>
          </a:p>
          <a:p>
            <a:pPr marL="285750" indent="-285750">
              <a:lnSpc>
                <a:spcPct val="150000"/>
              </a:lnSpc>
              <a:buFont typeface="Arial" panose="020B0604020202020204" pitchFamily="34" charset="0"/>
              <a:buChar char="•"/>
            </a:pPr>
            <a:r>
              <a:rPr lang="en-US" sz="2400" dirty="0">
                <a:solidFill>
                  <a:srgbClr val="212529"/>
                </a:solidFill>
                <a:latin typeface="Roboto" panose="02000000000000000000" pitchFamily="2" charset="0"/>
              </a:rPr>
              <a:t>spawn tangles in dense dark masses around water plants, and hangs in ropy strands if picked up</a:t>
            </a:r>
          </a:p>
          <a:p>
            <a:pPr marL="285750" indent="-285750" algn="l">
              <a:lnSpc>
                <a:spcPct val="150000"/>
              </a:lnSpc>
              <a:buFont typeface="Arial" panose="020B0604020202020204" pitchFamily="34" charset="0"/>
              <a:buChar char="•"/>
            </a:pPr>
            <a:r>
              <a:rPr lang="en-US" sz="2400" b="0" i="0" dirty="0">
                <a:solidFill>
                  <a:srgbClr val="212529"/>
                </a:solidFill>
                <a:effectLst/>
                <a:latin typeface="Roboto" panose="02000000000000000000" pitchFamily="2" charset="0"/>
              </a:rPr>
              <a:t>tadpoles are shiny black on top and have a plain dark belly and a short thin tail. They are smaller (less than 3.5 cm long) than most native tadpoles and often gather in huge numbers in shallow water</a:t>
            </a:r>
          </a:p>
        </p:txBody>
      </p:sp>
      <p:pic>
        <p:nvPicPr>
          <p:cNvPr id="5" name="Picture 4">
            <a:extLst>
              <a:ext uri="{FF2B5EF4-FFF2-40B4-BE49-F238E27FC236}">
                <a16:creationId xmlns:a16="http://schemas.microsoft.com/office/drawing/2014/main" id="{27B573C0-B1B9-4925-AEF0-FEB7A14D77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4257666">
            <a:off x="7610168" y="-513605"/>
            <a:ext cx="5067445" cy="3389539"/>
          </a:xfrm>
          <a:prstGeom prst="rect">
            <a:avLst/>
          </a:prstGeom>
        </p:spPr>
      </p:pic>
      <p:pic>
        <p:nvPicPr>
          <p:cNvPr id="7" name="Picture 6">
            <a:extLst>
              <a:ext uri="{FF2B5EF4-FFF2-40B4-BE49-F238E27FC236}">
                <a16:creationId xmlns:a16="http://schemas.microsoft.com/office/drawing/2014/main" id="{D1503AD2-1B7B-4E0B-B1BB-E9B5BBE442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043430">
            <a:off x="323736" y="3783750"/>
            <a:ext cx="2970797" cy="2613800"/>
          </a:xfrm>
          <a:prstGeom prst="rect">
            <a:avLst/>
          </a:prstGeom>
        </p:spPr>
      </p:pic>
    </p:spTree>
    <p:extLst>
      <p:ext uri="{BB962C8B-B14F-4D97-AF65-F5344CB8AC3E}">
        <p14:creationId xmlns:p14="http://schemas.microsoft.com/office/powerpoint/2010/main" val="26661888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E79C7F-7860-4AD0-A783-A009BC131FED}"/>
              </a:ext>
            </a:extLst>
          </p:cNvPr>
          <p:cNvSpPr txBox="1"/>
          <p:nvPr/>
        </p:nvSpPr>
        <p:spPr>
          <a:xfrm>
            <a:off x="601954" y="1345737"/>
            <a:ext cx="3606250" cy="4166525"/>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9" name="TextBox 8">
            <a:extLst>
              <a:ext uri="{FF2B5EF4-FFF2-40B4-BE49-F238E27FC236}">
                <a16:creationId xmlns:a16="http://schemas.microsoft.com/office/drawing/2014/main" id="{1C264881-0F75-4E18-A9BB-0676A088E5DD}"/>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pic>
        <p:nvPicPr>
          <p:cNvPr id="2" name="Picture 4">
            <a:extLst>
              <a:ext uri="{FF2B5EF4-FFF2-40B4-BE49-F238E27FC236}">
                <a16:creationId xmlns:a16="http://schemas.microsoft.com/office/drawing/2014/main" id="{AF1BB006-40FE-407F-B2EC-8A68240A35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958023" y="1588580"/>
            <a:ext cx="6256831" cy="308227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4270863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25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fill="hold" grpId="0" nodeType="afterEffect">
                                  <p:stCondLst>
                                    <p:cond delay="25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25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4" fill="hold" grpId="0" nodeType="afterEffect">
                                  <p:stCondLst>
                                    <p:cond delay="25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 presetClass="entr" presetSubtype="4" fill="hold" grpId="0" nodeType="afterEffect">
                                  <p:stCondLst>
                                    <p:cond delay="25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750"/>
                            </p:stCondLst>
                            <p:childTnLst>
                              <p:par>
                                <p:cTn id="30" presetID="2" presetClass="entr" presetSubtype="4" fill="hold" grpId="0" nodeType="afterEffect">
                                  <p:stCondLst>
                                    <p:cond delay="25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4500"/>
                            </p:stCondLst>
                            <p:childTnLst>
                              <p:par>
                                <p:cTn id="35" presetID="2" presetClass="entr" presetSubtype="4" fill="hold" grpId="0" nodeType="afterEffect">
                                  <p:stCondLst>
                                    <p:cond delay="25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5250"/>
                            </p:stCondLst>
                            <p:childTnLst>
                              <p:par>
                                <p:cTn id="40" presetID="2" presetClass="entr" presetSubtype="4" fill="hold" grpId="0" nodeType="afterEffect">
                                  <p:stCondLst>
                                    <p:cond delay="250"/>
                                  </p:stCondLst>
                                  <p:childTnLst>
                                    <p:set>
                                      <p:cBhvr>
                                        <p:cTn id="41" dur="1" fill="hold">
                                          <p:stCondLst>
                                            <p:cond delay="0"/>
                                          </p:stCondLst>
                                        </p:cTn>
                                        <p:tgtEl>
                                          <p:spTgt spid="5">
                                            <p:txEl>
                                              <p:pRg st="7" end="7"/>
                                            </p:txEl>
                                          </p:spTgt>
                                        </p:tgtEl>
                                        <p:attrNameLst>
                                          <p:attrName>style.visibility</p:attrName>
                                        </p:attrNameLst>
                                      </p:cBhvr>
                                      <p:to>
                                        <p:strVal val="visible"/>
                                      </p:to>
                                    </p:set>
                                    <p:anim calcmode="lin" valueType="num">
                                      <p:cBhvr additive="base">
                                        <p:cTn id="42"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E79C7F-7860-4AD0-A783-A009BC131FED}"/>
              </a:ext>
            </a:extLst>
          </p:cNvPr>
          <p:cNvSpPr txBox="1"/>
          <p:nvPr/>
        </p:nvSpPr>
        <p:spPr>
          <a:xfrm>
            <a:off x="601954" y="1466924"/>
            <a:ext cx="3606250" cy="3924151"/>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rgbClr val="C0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150000"/>
              </a:lnSpc>
            </a:pPr>
            <a:r>
              <a:rPr lang="en-AU" sz="1800" dirty="0">
                <a:solidFill>
                  <a:srgbClr val="C00000"/>
                </a:solidFill>
                <a:latin typeface="Roboto" panose="02000000000000000000" pitchFamily="2" charset="0"/>
                <a:sym typeface="Wingdings" panose="05000000000000000000" pitchFamily="2" charset="2"/>
              </a:rPr>
              <a:t></a:t>
            </a:r>
            <a:r>
              <a:rPr lang="en-AU" sz="1800" dirty="0">
                <a:solidFill>
                  <a:schemeClr val="accent6"/>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nSpc>
                <a:spcPct val="150000"/>
              </a:lnSpc>
            </a:pP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7" name="TextBox 6">
            <a:extLst>
              <a:ext uri="{FF2B5EF4-FFF2-40B4-BE49-F238E27FC236}">
                <a16:creationId xmlns:a16="http://schemas.microsoft.com/office/drawing/2014/main" id="{9C33478A-261E-4DA0-9527-10A0AE240064}"/>
              </a:ext>
            </a:extLst>
          </p:cNvPr>
          <p:cNvSpPr txBox="1"/>
          <p:nvPr/>
        </p:nvSpPr>
        <p:spPr>
          <a:xfrm>
            <a:off x="5038438" y="5206447"/>
            <a:ext cx="6096000" cy="800219"/>
          </a:xfrm>
          <a:prstGeom prst="rect">
            <a:avLst/>
          </a:prstGeom>
          <a:noFill/>
        </p:spPr>
        <p:txBody>
          <a:bodyPr wrap="square">
            <a:spAutoFit/>
          </a:bodyPr>
          <a:lstStyle/>
          <a:p>
            <a:r>
              <a:rPr lang="en-AU" sz="2800" dirty="0"/>
              <a:t>This is a </a:t>
            </a:r>
            <a:r>
              <a:rPr lang="en-AU" sz="2800" b="1" i="0" dirty="0">
                <a:effectLst/>
                <a:latin typeface="apercu-pro"/>
              </a:rPr>
              <a:t>Cane Toad</a:t>
            </a:r>
          </a:p>
          <a:p>
            <a:r>
              <a:rPr lang="en-AU" b="0" i="1" dirty="0">
                <a:effectLst/>
                <a:latin typeface="apercu-pro"/>
              </a:rPr>
              <a:t>(</a:t>
            </a:r>
            <a:r>
              <a:rPr lang="en-AU" i="1" dirty="0" err="1"/>
              <a:t>Rhinella</a:t>
            </a:r>
            <a:r>
              <a:rPr lang="en-AU" i="1" dirty="0"/>
              <a:t> marina</a:t>
            </a:r>
            <a:r>
              <a:rPr lang="en-AU" b="0" i="1" dirty="0">
                <a:effectLst/>
                <a:latin typeface="apercu-pro"/>
              </a:rPr>
              <a:t>)</a:t>
            </a:r>
            <a:endParaRPr lang="en-AU" b="0" i="0" dirty="0">
              <a:solidFill>
                <a:srgbClr val="212529"/>
              </a:solidFill>
              <a:effectLst/>
              <a:latin typeface="Roboto" panose="02000000000000000000" pitchFamily="2" charset="0"/>
            </a:endParaRPr>
          </a:p>
        </p:txBody>
      </p:sp>
      <p:pic>
        <p:nvPicPr>
          <p:cNvPr id="2" name="Picture 4">
            <a:extLst>
              <a:ext uri="{FF2B5EF4-FFF2-40B4-BE49-F238E27FC236}">
                <a16:creationId xmlns:a16="http://schemas.microsoft.com/office/drawing/2014/main" id="{567A97FF-EA9F-459A-BF59-5F8BA51F06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958023" y="1588580"/>
            <a:ext cx="6256831" cy="308227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Box 5">
            <a:extLst>
              <a:ext uri="{FF2B5EF4-FFF2-40B4-BE49-F238E27FC236}">
                <a16:creationId xmlns:a16="http://schemas.microsoft.com/office/drawing/2014/main" id="{3994A6F0-C332-4AA6-8A6B-58CE618C90CE}"/>
              </a:ext>
            </a:extLst>
          </p:cNvPr>
          <p:cNvSpPr txBox="1"/>
          <p:nvPr/>
        </p:nvSpPr>
        <p:spPr>
          <a:xfrm rot="870575">
            <a:off x="4447960" y="3903496"/>
            <a:ext cx="5135584" cy="919401"/>
          </a:xfrm>
          <a:prstGeom prst="roundRect">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AU" sz="4800" dirty="0">
                <a:solidFill>
                  <a:srgbClr val="C00000"/>
                </a:solidFill>
              </a:rPr>
              <a:t>Cane toad!</a:t>
            </a:r>
          </a:p>
        </p:txBody>
      </p:sp>
      <p:sp>
        <p:nvSpPr>
          <p:cNvPr id="3" name="TextBox 2">
            <a:extLst>
              <a:ext uri="{FF2B5EF4-FFF2-40B4-BE49-F238E27FC236}">
                <a16:creationId xmlns:a16="http://schemas.microsoft.com/office/drawing/2014/main" id="{068032DE-EE66-4A3F-A9BA-F8452AFD1CF1}"/>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spTree>
    <p:extLst>
      <p:ext uri="{BB962C8B-B14F-4D97-AF65-F5344CB8AC3E}">
        <p14:creationId xmlns:p14="http://schemas.microsoft.com/office/powerpoint/2010/main" val="30805095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25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fill="hold" grpId="0" nodeType="afterEffect">
                                  <p:stCondLst>
                                    <p:cond delay="25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25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4" fill="hold" grpId="0" nodeType="afterEffect">
                                  <p:stCondLst>
                                    <p:cond delay="25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 presetClass="entr" presetSubtype="4" fill="hold" grpId="0" nodeType="afterEffect">
                                  <p:stCondLst>
                                    <p:cond delay="25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750"/>
                            </p:stCondLst>
                            <p:childTnLst>
                              <p:par>
                                <p:cTn id="30" presetID="2" presetClass="entr" presetSubtype="4" fill="hold" grpId="0" nodeType="afterEffect">
                                  <p:stCondLst>
                                    <p:cond delay="25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xEl>
                                              <p:pRg st="6" end="6"/>
                                            </p:txEl>
                                          </p:spTgt>
                                        </p:tgtEl>
                                        <p:attrNameLst>
                                          <p:attrName>style.visibility</p:attrName>
                                        </p:attrNameLst>
                                      </p:cBhvr>
                                      <p:to>
                                        <p:strVal val="visible"/>
                                      </p:to>
                                    </p:set>
                                    <p:anim calcmode="lin" valueType="num">
                                      <p:cBhvr additive="base">
                                        <p:cTn id="38"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2" presetClass="entr" presetSubtype="4" fill="hold" grpId="0" nodeType="afterEffect">
                                  <p:stCondLst>
                                    <p:cond delay="25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par>
                          <p:cTn id="45" fill="hold">
                            <p:stCondLst>
                              <p:cond delay="1250"/>
                            </p:stCondLst>
                            <p:childTnLst>
                              <p:par>
                                <p:cTn id="46" presetID="53" presetClass="entr" presetSubtype="16" fill="hold" grpId="0" nodeType="afterEffect">
                                  <p:stCondLst>
                                    <p:cond delay="50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2250"/>
                            </p:stCondLst>
                            <p:childTnLst>
                              <p:par>
                                <p:cTn id="52" presetID="53" presetClass="entr" presetSubtype="16"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fltVal val="0"/>
                                          </p:val>
                                        </p:tav>
                                        <p:tav tm="100000">
                                          <p:val>
                                            <p:strVal val="#ppt_w"/>
                                          </p:val>
                                        </p:tav>
                                      </p:tavLst>
                                    </p:anim>
                                    <p:anim calcmode="lin" valueType="num">
                                      <p:cBhvr>
                                        <p:cTn id="55" dur="500" fill="hold"/>
                                        <p:tgtEl>
                                          <p:spTgt spid="6"/>
                                        </p:tgtEl>
                                        <p:attrNameLst>
                                          <p:attrName>ppt_h</p:attrName>
                                        </p:attrNameLst>
                                      </p:cBhvr>
                                      <p:tavLst>
                                        <p:tav tm="0">
                                          <p:val>
                                            <p:fltVal val="0"/>
                                          </p:val>
                                        </p:tav>
                                        <p:tav tm="100000">
                                          <p:val>
                                            <p:strVal val="#ppt_h"/>
                                          </p:val>
                                        </p:tav>
                                      </p:tavLst>
                                    </p:anim>
                                    <p:animEffect transition="in" filter="fade">
                                      <p:cBhvr>
                                        <p:cTn id="5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7" grpId="0"/>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E79C7F-7860-4AD0-A783-A009BC131FED}"/>
              </a:ext>
            </a:extLst>
          </p:cNvPr>
          <p:cNvSpPr txBox="1"/>
          <p:nvPr/>
        </p:nvSpPr>
        <p:spPr>
          <a:xfrm>
            <a:off x="715302" y="1345737"/>
            <a:ext cx="3606250" cy="4166525"/>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13" name="TextBox 12">
            <a:extLst>
              <a:ext uri="{FF2B5EF4-FFF2-40B4-BE49-F238E27FC236}">
                <a16:creationId xmlns:a16="http://schemas.microsoft.com/office/drawing/2014/main" id="{82510E11-A9EE-4CB7-A997-C325BCE64C49}"/>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pic>
        <p:nvPicPr>
          <p:cNvPr id="15" name="Picture 14">
            <a:hlinkClick r:id="rId2"/>
            <a:extLst>
              <a:ext uri="{FF2B5EF4-FFF2-40B4-BE49-F238E27FC236}">
                <a16:creationId xmlns:a16="http://schemas.microsoft.com/office/drawing/2014/main" id="{4986DEC9-6BAB-4175-B4C0-4CF8D81A80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57329">
            <a:off x="4835239" y="1293295"/>
            <a:ext cx="6502400" cy="3962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3905065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25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fill="hold" grpId="0" nodeType="afterEffect">
                                  <p:stCondLst>
                                    <p:cond delay="25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25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4" fill="hold" grpId="0" nodeType="afterEffect">
                                  <p:stCondLst>
                                    <p:cond delay="25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 presetClass="entr" presetSubtype="4" fill="hold" grpId="0" nodeType="afterEffect">
                                  <p:stCondLst>
                                    <p:cond delay="25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750"/>
                            </p:stCondLst>
                            <p:childTnLst>
                              <p:par>
                                <p:cTn id="30" presetID="2" presetClass="entr" presetSubtype="4" fill="hold" grpId="0" nodeType="afterEffect">
                                  <p:stCondLst>
                                    <p:cond delay="25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4500"/>
                            </p:stCondLst>
                            <p:childTnLst>
                              <p:par>
                                <p:cTn id="35" presetID="2" presetClass="entr" presetSubtype="4" fill="hold" grpId="0" nodeType="afterEffect">
                                  <p:stCondLst>
                                    <p:cond delay="25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5250"/>
                            </p:stCondLst>
                            <p:childTnLst>
                              <p:par>
                                <p:cTn id="40" presetID="2" presetClass="entr" presetSubtype="4" fill="hold" grpId="0" nodeType="afterEffect">
                                  <p:stCondLst>
                                    <p:cond delay="250"/>
                                  </p:stCondLst>
                                  <p:childTnLst>
                                    <p:set>
                                      <p:cBhvr>
                                        <p:cTn id="41" dur="1" fill="hold">
                                          <p:stCondLst>
                                            <p:cond delay="0"/>
                                          </p:stCondLst>
                                        </p:cTn>
                                        <p:tgtEl>
                                          <p:spTgt spid="5">
                                            <p:txEl>
                                              <p:pRg st="7" end="7"/>
                                            </p:txEl>
                                          </p:spTgt>
                                        </p:tgtEl>
                                        <p:attrNameLst>
                                          <p:attrName>style.visibility</p:attrName>
                                        </p:attrNameLst>
                                      </p:cBhvr>
                                      <p:to>
                                        <p:strVal val="visible"/>
                                      </p:to>
                                    </p:set>
                                    <p:anim calcmode="lin" valueType="num">
                                      <p:cBhvr additive="base">
                                        <p:cTn id="42"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2"/>
            <a:extLst>
              <a:ext uri="{FF2B5EF4-FFF2-40B4-BE49-F238E27FC236}">
                <a16:creationId xmlns:a16="http://schemas.microsoft.com/office/drawing/2014/main" id="{024A50CE-4518-4102-9B86-E05402E4D6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57329">
            <a:off x="4835239" y="1293295"/>
            <a:ext cx="6502400" cy="3962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a:extLst>
              <a:ext uri="{FF2B5EF4-FFF2-40B4-BE49-F238E27FC236}">
                <a16:creationId xmlns:a16="http://schemas.microsoft.com/office/drawing/2014/main" id="{16E79C7F-7860-4AD0-A783-A009BC131FED}"/>
              </a:ext>
            </a:extLst>
          </p:cNvPr>
          <p:cNvSpPr txBox="1"/>
          <p:nvPr/>
        </p:nvSpPr>
        <p:spPr>
          <a:xfrm>
            <a:off x="715302" y="1371837"/>
            <a:ext cx="3606250" cy="4121449"/>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15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gn="l">
              <a:lnSpc>
                <a:spcPct val="150000"/>
              </a:lnSpc>
            </a:pPr>
            <a:r>
              <a:rPr lang="en-AU" sz="2800"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6" name="TextBox 5">
            <a:extLst>
              <a:ext uri="{FF2B5EF4-FFF2-40B4-BE49-F238E27FC236}">
                <a16:creationId xmlns:a16="http://schemas.microsoft.com/office/drawing/2014/main" id="{3994A6F0-C332-4AA6-8A6B-58CE618C90CE}"/>
              </a:ext>
            </a:extLst>
          </p:cNvPr>
          <p:cNvSpPr txBox="1"/>
          <p:nvPr/>
        </p:nvSpPr>
        <p:spPr>
          <a:xfrm rot="870575">
            <a:off x="8121785" y="841064"/>
            <a:ext cx="3400867" cy="715089"/>
          </a:xfrm>
          <a:prstGeom prst="roundRect">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AU" sz="3600" b="1" dirty="0">
                <a:solidFill>
                  <a:srgbClr val="C00000"/>
                </a:solidFill>
              </a:rPr>
              <a:t>Not</a:t>
            </a:r>
            <a:r>
              <a:rPr lang="en-AU" sz="3600" dirty="0">
                <a:solidFill>
                  <a:srgbClr val="C00000"/>
                </a:solidFill>
              </a:rPr>
              <a:t> a cane toad</a:t>
            </a:r>
            <a:endParaRPr lang="en-AU" dirty="0">
              <a:solidFill>
                <a:srgbClr val="C00000"/>
              </a:solidFill>
            </a:endParaRPr>
          </a:p>
        </p:txBody>
      </p:sp>
      <p:sp>
        <p:nvSpPr>
          <p:cNvPr id="7" name="TextBox 6">
            <a:extLst>
              <a:ext uri="{FF2B5EF4-FFF2-40B4-BE49-F238E27FC236}">
                <a16:creationId xmlns:a16="http://schemas.microsoft.com/office/drawing/2014/main" id="{9C33478A-261E-4DA0-9527-10A0AE240064}"/>
              </a:ext>
            </a:extLst>
          </p:cNvPr>
          <p:cNvSpPr txBox="1"/>
          <p:nvPr/>
        </p:nvSpPr>
        <p:spPr>
          <a:xfrm>
            <a:off x="5038439" y="5737388"/>
            <a:ext cx="6096000" cy="800219"/>
          </a:xfrm>
          <a:prstGeom prst="rect">
            <a:avLst/>
          </a:prstGeom>
          <a:noFill/>
        </p:spPr>
        <p:txBody>
          <a:bodyPr wrap="square">
            <a:spAutoFit/>
          </a:bodyPr>
          <a:lstStyle/>
          <a:p>
            <a:r>
              <a:rPr lang="en-AU" sz="2800" dirty="0"/>
              <a:t>This is a native </a:t>
            </a:r>
            <a:r>
              <a:rPr lang="en-AU" sz="2800" b="1" i="0" dirty="0">
                <a:effectLst/>
                <a:latin typeface="apercu-pro"/>
              </a:rPr>
              <a:t>Eastern Pobblebonk Frog</a:t>
            </a:r>
          </a:p>
          <a:p>
            <a:r>
              <a:rPr lang="en-AU" b="0" i="0" dirty="0">
                <a:solidFill>
                  <a:srgbClr val="212529"/>
                </a:solidFill>
                <a:effectLst/>
                <a:latin typeface="Roboto" panose="02000000000000000000" pitchFamily="2" charset="0"/>
              </a:rPr>
              <a:t>(</a:t>
            </a:r>
            <a:r>
              <a:rPr lang="en-AU" b="0" i="1" dirty="0" err="1">
                <a:solidFill>
                  <a:srgbClr val="212529"/>
                </a:solidFill>
                <a:effectLst/>
                <a:latin typeface="Roboto" panose="02000000000000000000" pitchFamily="2" charset="0"/>
              </a:rPr>
              <a:t>Limnodynastes</a:t>
            </a:r>
            <a:r>
              <a:rPr lang="en-AU" b="0" i="1" dirty="0">
                <a:solidFill>
                  <a:srgbClr val="212529"/>
                </a:solidFill>
                <a:effectLst/>
                <a:latin typeface="Roboto" panose="02000000000000000000" pitchFamily="2" charset="0"/>
              </a:rPr>
              <a:t> </a:t>
            </a:r>
            <a:r>
              <a:rPr lang="en-AU" b="0" i="1" dirty="0" err="1">
                <a:solidFill>
                  <a:srgbClr val="212529"/>
                </a:solidFill>
                <a:effectLst/>
                <a:latin typeface="Roboto" panose="02000000000000000000" pitchFamily="2" charset="0"/>
              </a:rPr>
              <a:t>dumerilii</a:t>
            </a:r>
            <a:r>
              <a:rPr lang="en-AU" b="0" i="0" dirty="0">
                <a:solidFill>
                  <a:srgbClr val="212529"/>
                </a:solidFill>
                <a:effectLst/>
                <a:latin typeface="Roboto" panose="02000000000000000000" pitchFamily="2" charset="0"/>
              </a:rPr>
              <a:t>)</a:t>
            </a:r>
          </a:p>
        </p:txBody>
      </p:sp>
      <p:sp>
        <p:nvSpPr>
          <p:cNvPr id="4" name="TextBox 3">
            <a:extLst>
              <a:ext uri="{FF2B5EF4-FFF2-40B4-BE49-F238E27FC236}">
                <a16:creationId xmlns:a16="http://schemas.microsoft.com/office/drawing/2014/main" id="{AAF66FE0-5300-47BD-9E97-19479AB52DA7}"/>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spTree>
    <p:extLst>
      <p:ext uri="{BB962C8B-B14F-4D97-AF65-F5344CB8AC3E}">
        <p14:creationId xmlns:p14="http://schemas.microsoft.com/office/powerpoint/2010/main" val="18483119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25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fill="hold" grpId="0" nodeType="afterEffect">
                                  <p:stCondLst>
                                    <p:cond delay="25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25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4" fill="hold" grpId="0" nodeType="afterEffect">
                                  <p:stCondLst>
                                    <p:cond delay="25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 presetClass="entr" presetSubtype="4" fill="hold" grpId="0" nodeType="afterEffect">
                                  <p:stCondLst>
                                    <p:cond delay="25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750"/>
                            </p:stCondLst>
                            <p:childTnLst>
                              <p:par>
                                <p:cTn id="30" presetID="2" presetClass="entr" presetSubtype="4" fill="hold" grpId="0" nodeType="afterEffect">
                                  <p:stCondLst>
                                    <p:cond delay="25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xEl>
                                              <p:pRg st="6" end="6"/>
                                            </p:txEl>
                                          </p:spTgt>
                                        </p:tgtEl>
                                        <p:attrNameLst>
                                          <p:attrName>style.visibility</p:attrName>
                                        </p:attrNameLst>
                                      </p:cBhvr>
                                      <p:to>
                                        <p:strVal val="visible"/>
                                      </p:to>
                                    </p:set>
                                    <p:anim calcmode="lin" valueType="num">
                                      <p:cBhvr additive="base">
                                        <p:cTn id="38"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2" presetClass="entr" presetSubtype="4" fill="hold" grpId="0" nodeType="afterEffect">
                                  <p:stCondLst>
                                    <p:cond delay="25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par>
                          <p:cTn id="45" fill="hold">
                            <p:stCondLst>
                              <p:cond delay="1250"/>
                            </p:stCondLst>
                            <p:childTnLst>
                              <p:par>
                                <p:cTn id="46" presetID="53" presetClass="entr" presetSubtype="16"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1750"/>
                            </p:stCondLst>
                            <p:childTnLst>
                              <p:par>
                                <p:cTn id="52" presetID="53" presetClass="entr" presetSubtype="16"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fltVal val="0"/>
                                          </p:val>
                                        </p:tav>
                                        <p:tav tm="100000">
                                          <p:val>
                                            <p:strVal val="#ppt_w"/>
                                          </p:val>
                                        </p:tav>
                                      </p:tavLst>
                                    </p:anim>
                                    <p:anim calcmode="lin" valueType="num">
                                      <p:cBhvr>
                                        <p:cTn id="55" dur="500" fill="hold"/>
                                        <p:tgtEl>
                                          <p:spTgt spid="6"/>
                                        </p:tgtEl>
                                        <p:attrNameLst>
                                          <p:attrName>ppt_h</p:attrName>
                                        </p:attrNameLst>
                                      </p:cBhvr>
                                      <p:tavLst>
                                        <p:tav tm="0">
                                          <p:val>
                                            <p:fltVal val="0"/>
                                          </p:val>
                                        </p:tav>
                                        <p:tav tm="100000">
                                          <p:val>
                                            <p:strVal val="#ppt_h"/>
                                          </p:val>
                                        </p:tav>
                                      </p:tavLst>
                                    </p:anim>
                                    <p:animEffect transition="in" filter="fade">
                                      <p:cBhvr>
                                        <p:cTn id="5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animBg="1"/>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E79C7F-7860-4AD0-A783-A009BC131FED}"/>
              </a:ext>
            </a:extLst>
          </p:cNvPr>
          <p:cNvSpPr txBox="1"/>
          <p:nvPr/>
        </p:nvSpPr>
        <p:spPr>
          <a:xfrm>
            <a:off x="601954" y="1345737"/>
            <a:ext cx="3606250" cy="4166525"/>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2" name="TextBox 1">
            <a:extLst>
              <a:ext uri="{FF2B5EF4-FFF2-40B4-BE49-F238E27FC236}">
                <a16:creationId xmlns:a16="http://schemas.microsoft.com/office/drawing/2014/main" id="{DEDF86F5-5744-488A-AB14-838A04CF838A}"/>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pic>
        <p:nvPicPr>
          <p:cNvPr id="4" name="Picture 4" descr="Heleioporus australiacus">
            <a:extLst>
              <a:ext uri="{FF2B5EF4-FFF2-40B4-BE49-F238E27FC236}">
                <a16:creationId xmlns:a16="http://schemas.microsoft.com/office/drawing/2014/main" id="{4D3BA3E8-F01D-4EC0-B42F-F70F7BDB0C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66772">
            <a:off x="4952406" y="947647"/>
            <a:ext cx="6268065" cy="43641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611294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 calcmode="lin" valueType="num">
                                      <p:cBhvr additive="base">
                                        <p:cTn id="42"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E79C7F-7860-4AD0-A783-A009BC131FED}"/>
              </a:ext>
            </a:extLst>
          </p:cNvPr>
          <p:cNvSpPr txBox="1"/>
          <p:nvPr/>
        </p:nvSpPr>
        <p:spPr>
          <a:xfrm>
            <a:off x="634002" y="1368275"/>
            <a:ext cx="3606250" cy="4121449"/>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15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gn="l">
              <a:lnSpc>
                <a:spcPct val="150000"/>
              </a:lnSpc>
            </a:pPr>
            <a:r>
              <a:rPr lang="en-AU" sz="2800"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7" name="TextBox 6">
            <a:extLst>
              <a:ext uri="{FF2B5EF4-FFF2-40B4-BE49-F238E27FC236}">
                <a16:creationId xmlns:a16="http://schemas.microsoft.com/office/drawing/2014/main" id="{9C33478A-261E-4DA0-9527-10A0AE240064}"/>
              </a:ext>
            </a:extLst>
          </p:cNvPr>
          <p:cNvSpPr txBox="1"/>
          <p:nvPr/>
        </p:nvSpPr>
        <p:spPr>
          <a:xfrm>
            <a:off x="5038439" y="5737388"/>
            <a:ext cx="6096000" cy="800219"/>
          </a:xfrm>
          <a:prstGeom prst="rect">
            <a:avLst/>
          </a:prstGeom>
          <a:noFill/>
        </p:spPr>
        <p:txBody>
          <a:bodyPr wrap="square">
            <a:spAutoFit/>
          </a:bodyPr>
          <a:lstStyle/>
          <a:p>
            <a:r>
              <a:rPr lang="en-AU" sz="2800" dirty="0"/>
              <a:t>This is a native </a:t>
            </a:r>
            <a:r>
              <a:rPr lang="en-AU" sz="2800" b="1" i="0" dirty="0">
                <a:effectLst/>
                <a:latin typeface="apercu-pro"/>
              </a:rPr>
              <a:t>Giant Burrowing Frog</a:t>
            </a:r>
          </a:p>
          <a:p>
            <a:r>
              <a:rPr lang="en-AU" b="0" i="0" dirty="0">
                <a:solidFill>
                  <a:srgbClr val="212529"/>
                </a:solidFill>
                <a:effectLst/>
                <a:latin typeface="Roboto" panose="02000000000000000000" pitchFamily="2" charset="0"/>
              </a:rPr>
              <a:t>(</a:t>
            </a:r>
            <a:r>
              <a:rPr lang="en-AU" b="0" i="1" dirty="0" err="1">
                <a:effectLst/>
                <a:latin typeface="apercu-pro"/>
              </a:rPr>
              <a:t>Heleioporus</a:t>
            </a:r>
            <a:r>
              <a:rPr lang="en-AU" b="0" i="1" dirty="0">
                <a:effectLst/>
                <a:latin typeface="apercu-pro"/>
              </a:rPr>
              <a:t> </a:t>
            </a:r>
            <a:r>
              <a:rPr lang="en-AU" b="0" i="1" dirty="0" err="1">
                <a:effectLst/>
                <a:latin typeface="apercu-pro"/>
              </a:rPr>
              <a:t>australiacus</a:t>
            </a:r>
            <a:r>
              <a:rPr lang="en-AU" b="0" i="0" dirty="0">
                <a:solidFill>
                  <a:srgbClr val="212529"/>
                </a:solidFill>
                <a:effectLst/>
                <a:latin typeface="Roboto" panose="02000000000000000000" pitchFamily="2" charset="0"/>
              </a:rPr>
              <a:t>)</a:t>
            </a:r>
          </a:p>
        </p:txBody>
      </p:sp>
      <p:pic>
        <p:nvPicPr>
          <p:cNvPr id="2" name="Picture 4" descr="Heleioporus australiacus">
            <a:extLst>
              <a:ext uri="{FF2B5EF4-FFF2-40B4-BE49-F238E27FC236}">
                <a16:creationId xmlns:a16="http://schemas.microsoft.com/office/drawing/2014/main" id="{567A97FF-EA9F-459A-BF59-5F8BA51F06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66772">
            <a:off x="4952406" y="947647"/>
            <a:ext cx="6268065" cy="43641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Box 5">
            <a:extLst>
              <a:ext uri="{FF2B5EF4-FFF2-40B4-BE49-F238E27FC236}">
                <a16:creationId xmlns:a16="http://schemas.microsoft.com/office/drawing/2014/main" id="{3994A6F0-C332-4AA6-8A6B-58CE618C90CE}"/>
              </a:ext>
            </a:extLst>
          </p:cNvPr>
          <p:cNvSpPr txBox="1"/>
          <p:nvPr/>
        </p:nvSpPr>
        <p:spPr>
          <a:xfrm rot="870575">
            <a:off x="8121785" y="841064"/>
            <a:ext cx="3400867" cy="715089"/>
          </a:xfrm>
          <a:prstGeom prst="roundRect">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AU" sz="3600" dirty="0">
                <a:solidFill>
                  <a:srgbClr val="C00000"/>
                </a:solidFill>
              </a:rPr>
              <a:t>Not a cane toad</a:t>
            </a:r>
            <a:endParaRPr lang="en-AU" dirty="0">
              <a:solidFill>
                <a:srgbClr val="C00000"/>
              </a:solidFill>
            </a:endParaRPr>
          </a:p>
        </p:txBody>
      </p:sp>
      <p:sp>
        <p:nvSpPr>
          <p:cNvPr id="4" name="TextBox 3">
            <a:extLst>
              <a:ext uri="{FF2B5EF4-FFF2-40B4-BE49-F238E27FC236}">
                <a16:creationId xmlns:a16="http://schemas.microsoft.com/office/drawing/2014/main" id="{BD28AC91-9899-4F8F-A81A-444A177826A7}"/>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spTree>
    <p:extLst>
      <p:ext uri="{BB962C8B-B14F-4D97-AF65-F5344CB8AC3E}">
        <p14:creationId xmlns:p14="http://schemas.microsoft.com/office/powerpoint/2010/main" val="25433964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xEl>
                                              <p:pRg st="6" end="6"/>
                                            </p:txEl>
                                          </p:spTgt>
                                        </p:tgtEl>
                                        <p:attrNameLst>
                                          <p:attrName>style.visibility</p:attrName>
                                        </p:attrNameLst>
                                      </p:cBhvr>
                                      <p:to>
                                        <p:strVal val="visible"/>
                                      </p:to>
                                    </p:set>
                                    <p:anim calcmode="lin" valueType="num">
                                      <p:cBhvr additive="base">
                                        <p:cTn id="38"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1500"/>
                            </p:stCondLst>
                            <p:childTnLst>
                              <p:par>
                                <p:cTn id="52" presetID="53" presetClass="entr" presetSubtype="16"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fltVal val="0"/>
                                          </p:val>
                                        </p:tav>
                                        <p:tav tm="100000">
                                          <p:val>
                                            <p:strVal val="#ppt_w"/>
                                          </p:val>
                                        </p:tav>
                                      </p:tavLst>
                                    </p:anim>
                                    <p:anim calcmode="lin" valueType="num">
                                      <p:cBhvr>
                                        <p:cTn id="55" dur="500" fill="hold"/>
                                        <p:tgtEl>
                                          <p:spTgt spid="6"/>
                                        </p:tgtEl>
                                        <p:attrNameLst>
                                          <p:attrName>ppt_h</p:attrName>
                                        </p:attrNameLst>
                                      </p:cBhvr>
                                      <p:tavLst>
                                        <p:tav tm="0">
                                          <p:val>
                                            <p:fltVal val="0"/>
                                          </p:val>
                                        </p:tav>
                                        <p:tav tm="100000">
                                          <p:val>
                                            <p:strVal val="#ppt_h"/>
                                          </p:val>
                                        </p:tav>
                                      </p:tavLst>
                                    </p:anim>
                                    <p:animEffect transition="in" filter="fade">
                                      <p:cBhvr>
                                        <p:cTn id="5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7" grpId="0"/>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E79C7F-7860-4AD0-A783-A009BC131FED}"/>
              </a:ext>
            </a:extLst>
          </p:cNvPr>
          <p:cNvSpPr txBox="1"/>
          <p:nvPr/>
        </p:nvSpPr>
        <p:spPr>
          <a:xfrm>
            <a:off x="601954" y="1345737"/>
            <a:ext cx="3606250" cy="4166525"/>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2" name="TextBox 1">
            <a:extLst>
              <a:ext uri="{FF2B5EF4-FFF2-40B4-BE49-F238E27FC236}">
                <a16:creationId xmlns:a16="http://schemas.microsoft.com/office/drawing/2014/main" id="{F3A79E3D-9C78-4B5C-9008-A43B07DB60D2}"/>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pic>
        <p:nvPicPr>
          <p:cNvPr id="3" name="Picture 4">
            <a:extLst>
              <a:ext uri="{FF2B5EF4-FFF2-40B4-BE49-F238E27FC236}">
                <a16:creationId xmlns:a16="http://schemas.microsoft.com/office/drawing/2014/main" id="{56412737-E1A8-41EE-9B73-C6A07E5D7C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rot="266772">
            <a:off x="4958023" y="947647"/>
            <a:ext cx="6256831" cy="43641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343199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25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fill="hold" grpId="0" nodeType="afterEffect">
                                  <p:stCondLst>
                                    <p:cond delay="25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25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4" fill="hold" grpId="0" nodeType="afterEffect">
                                  <p:stCondLst>
                                    <p:cond delay="25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 presetClass="entr" presetSubtype="4" fill="hold" grpId="0" nodeType="afterEffect">
                                  <p:stCondLst>
                                    <p:cond delay="25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750"/>
                            </p:stCondLst>
                            <p:childTnLst>
                              <p:par>
                                <p:cTn id="30" presetID="2" presetClass="entr" presetSubtype="4" fill="hold" grpId="0" nodeType="afterEffect">
                                  <p:stCondLst>
                                    <p:cond delay="25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4500"/>
                            </p:stCondLst>
                            <p:childTnLst>
                              <p:par>
                                <p:cTn id="35" presetID="2" presetClass="entr" presetSubtype="4" fill="hold" grpId="0" nodeType="afterEffect">
                                  <p:stCondLst>
                                    <p:cond delay="25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5250"/>
                            </p:stCondLst>
                            <p:childTnLst>
                              <p:par>
                                <p:cTn id="40" presetID="2" presetClass="entr" presetSubtype="4" fill="hold" grpId="0" nodeType="afterEffect">
                                  <p:stCondLst>
                                    <p:cond delay="250"/>
                                  </p:stCondLst>
                                  <p:childTnLst>
                                    <p:set>
                                      <p:cBhvr>
                                        <p:cTn id="41" dur="1" fill="hold">
                                          <p:stCondLst>
                                            <p:cond delay="0"/>
                                          </p:stCondLst>
                                        </p:cTn>
                                        <p:tgtEl>
                                          <p:spTgt spid="5">
                                            <p:txEl>
                                              <p:pRg st="7" end="7"/>
                                            </p:txEl>
                                          </p:spTgt>
                                        </p:tgtEl>
                                        <p:attrNameLst>
                                          <p:attrName>style.visibility</p:attrName>
                                        </p:attrNameLst>
                                      </p:cBhvr>
                                      <p:to>
                                        <p:strVal val="visible"/>
                                      </p:to>
                                    </p:set>
                                    <p:anim calcmode="lin" valueType="num">
                                      <p:cBhvr additive="base">
                                        <p:cTn id="42"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A9E548-BFA2-449C-BE56-6DA1AD4A64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000"/>
            <a:ext cx="12192000" cy="6858000"/>
          </a:xfrm>
          <a:prstGeom prst="rect">
            <a:avLst/>
          </a:prstGeom>
        </p:spPr>
      </p:pic>
      <p:sp>
        <p:nvSpPr>
          <p:cNvPr id="4" name="TextBox 3">
            <a:extLst>
              <a:ext uri="{FF2B5EF4-FFF2-40B4-BE49-F238E27FC236}">
                <a16:creationId xmlns:a16="http://schemas.microsoft.com/office/drawing/2014/main" id="{E4EE11D6-48E0-44C3-ADC0-FCD9529D83A5}"/>
              </a:ext>
            </a:extLst>
          </p:cNvPr>
          <p:cNvSpPr txBox="1"/>
          <p:nvPr/>
        </p:nvSpPr>
        <p:spPr>
          <a:xfrm>
            <a:off x="489083" y="418616"/>
            <a:ext cx="5987332" cy="584775"/>
          </a:xfrm>
          <a:prstGeom prst="rect">
            <a:avLst/>
          </a:prstGeom>
          <a:noFill/>
        </p:spPr>
        <p:txBody>
          <a:bodyPr wrap="square" rtlCol="0">
            <a:spAutoFit/>
          </a:bodyPr>
          <a:lstStyle/>
          <a:p>
            <a:r>
              <a:rPr lang="en-AU" sz="3200" dirty="0">
                <a:solidFill>
                  <a:schemeClr val="accent6">
                    <a:lumMod val="75000"/>
                  </a:schemeClr>
                </a:solidFill>
              </a:rPr>
              <a:t>Websites for research:</a:t>
            </a:r>
          </a:p>
        </p:txBody>
      </p:sp>
      <p:pic>
        <p:nvPicPr>
          <p:cNvPr id="10" name="Picture 9">
            <a:hlinkClick r:id="rId3"/>
            <a:extLst>
              <a:ext uri="{FF2B5EF4-FFF2-40B4-BE49-F238E27FC236}">
                <a16:creationId xmlns:a16="http://schemas.microsoft.com/office/drawing/2014/main" id="{C8C3623E-D590-4223-971A-1CFD47EE6A1B}"/>
              </a:ext>
            </a:extLst>
          </p:cNvPr>
          <p:cNvPicPr>
            <a:picLocks noChangeAspect="1"/>
          </p:cNvPicPr>
          <p:nvPr/>
        </p:nvPicPr>
        <p:blipFill>
          <a:blip r:embed="rId4"/>
          <a:stretch>
            <a:fillRect/>
          </a:stretch>
        </p:blipFill>
        <p:spPr>
          <a:xfrm>
            <a:off x="5474335" y="1056000"/>
            <a:ext cx="3853869" cy="22076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a:hlinkClick r:id="rId5"/>
            <a:extLst>
              <a:ext uri="{FF2B5EF4-FFF2-40B4-BE49-F238E27FC236}">
                <a16:creationId xmlns:a16="http://schemas.microsoft.com/office/drawing/2014/main" id="{C5FA6C00-F331-4600-8180-FE63066261EE}"/>
              </a:ext>
            </a:extLst>
          </p:cNvPr>
          <p:cNvPicPr>
            <a:picLocks noChangeAspect="1"/>
          </p:cNvPicPr>
          <p:nvPr/>
        </p:nvPicPr>
        <p:blipFill>
          <a:blip r:embed="rId6"/>
          <a:stretch>
            <a:fillRect/>
          </a:stretch>
        </p:blipFill>
        <p:spPr>
          <a:xfrm>
            <a:off x="528841" y="1003391"/>
            <a:ext cx="3895107" cy="19984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A25A5CB9-6F4B-4B58-820E-91D4DF2BC75B}"/>
              </a:ext>
            </a:extLst>
          </p:cNvPr>
          <p:cNvPicPr>
            <a:picLocks noChangeAspect="1"/>
          </p:cNvPicPr>
          <p:nvPr/>
        </p:nvPicPr>
        <p:blipFill rotWithShape="1">
          <a:blip r:embed="rId7"/>
          <a:srcRect b="26117"/>
          <a:stretch/>
        </p:blipFill>
        <p:spPr>
          <a:xfrm>
            <a:off x="5474335" y="4330432"/>
            <a:ext cx="2497831" cy="16708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47487CA3-A0A2-47A1-80A8-2986CE506B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8841" y="4126346"/>
            <a:ext cx="3278960" cy="18748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TextBox 15">
            <a:extLst>
              <a:ext uri="{FF2B5EF4-FFF2-40B4-BE49-F238E27FC236}">
                <a16:creationId xmlns:a16="http://schemas.microsoft.com/office/drawing/2014/main" id="{7D2DF156-C549-49BE-BC29-6F975F558819}"/>
              </a:ext>
            </a:extLst>
          </p:cNvPr>
          <p:cNvSpPr txBox="1"/>
          <p:nvPr/>
        </p:nvSpPr>
        <p:spPr>
          <a:xfrm>
            <a:off x="5392832" y="3312469"/>
            <a:ext cx="5614641" cy="861774"/>
          </a:xfrm>
          <a:prstGeom prst="rect">
            <a:avLst/>
          </a:prstGeom>
          <a:noFill/>
        </p:spPr>
        <p:txBody>
          <a:bodyPr wrap="square">
            <a:spAutoFit/>
          </a:bodyPr>
          <a:lstStyle/>
          <a:p>
            <a:r>
              <a:rPr lang="en-AU" dirty="0"/>
              <a:t>NSW Department of Planning, Industry and Environment </a:t>
            </a:r>
            <a:r>
              <a:rPr lang="en-AU" sz="1600" dirty="0"/>
              <a:t>(</a:t>
            </a:r>
            <a:r>
              <a:rPr lang="en-AU" sz="1600" dirty="0">
                <a:hlinkClick r:id="rId3"/>
              </a:rPr>
              <a:t>https://www.environment.nsw.gov.au/topics/animals-and-plants/native-animals/native-animal-facts/frogs</a:t>
            </a:r>
            <a:r>
              <a:rPr lang="en-AU" sz="1600" dirty="0"/>
              <a:t>) </a:t>
            </a:r>
          </a:p>
        </p:txBody>
      </p:sp>
      <p:sp>
        <p:nvSpPr>
          <p:cNvPr id="18" name="TextBox 17">
            <a:extLst>
              <a:ext uri="{FF2B5EF4-FFF2-40B4-BE49-F238E27FC236}">
                <a16:creationId xmlns:a16="http://schemas.microsoft.com/office/drawing/2014/main" id="{5434E11E-27AD-4493-B253-AB3F8D624A15}"/>
              </a:ext>
            </a:extLst>
          </p:cNvPr>
          <p:cNvSpPr txBox="1"/>
          <p:nvPr/>
        </p:nvSpPr>
        <p:spPr>
          <a:xfrm>
            <a:off x="548611" y="3107032"/>
            <a:ext cx="4377114" cy="892552"/>
          </a:xfrm>
          <a:prstGeom prst="rect">
            <a:avLst/>
          </a:prstGeom>
          <a:noFill/>
        </p:spPr>
        <p:txBody>
          <a:bodyPr wrap="square">
            <a:spAutoFit/>
          </a:bodyPr>
          <a:lstStyle/>
          <a:p>
            <a:r>
              <a:rPr lang="en-AU" dirty="0"/>
              <a:t>The Australian Museum </a:t>
            </a:r>
            <a:r>
              <a:rPr lang="en-AU" sz="1600" dirty="0"/>
              <a:t>(</a:t>
            </a:r>
            <a:r>
              <a:rPr lang="en-AU" sz="1600" u="sng" dirty="0">
                <a:effectLst/>
                <a:hlinkClick r:id="rId5"/>
              </a:rPr>
              <a:t>https://australian.museum/learn/animals/frogs/</a:t>
            </a:r>
            <a:r>
              <a:rPr lang="en-AU" sz="1600" u="sng" dirty="0">
                <a:effectLst/>
              </a:rPr>
              <a:t>)</a:t>
            </a:r>
            <a:endParaRPr lang="en-AU" sz="1600" dirty="0">
              <a:effectLst/>
            </a:endParaRPr>
          </a:p>
          <a:p>
            <a:endParaRPr lang="en-AU" dirty="0"/>
          </a:p>
        </p:txBody>
      </p:sp>
      <p:sp>
        <p:nvSpPr>
          <p:cNvPr id="20" name="TextBox 19">
            <a:extLst>
              <a:ext uri="{FF2B5EF4-FFF2-40B4-BE49-F238E27FC236}">
                <a16:creationId xmlns:a16="http://schemas.microsoft.com/office/drawing/2014/main" id="{1FAE7C50-B8F3-48F4-BDE1-996BBAD43354}"/>
              </a:ext>
            </a:extLst>
          </p:cNvPr>
          <p:cNvSpPr txBox="1"/>
          <p:nvPr/>
        </p:nvSpPr>
        <p:spPr>
          <a:xfrm>
            <a:off x="489083" y="6001233"/>
            <a:ext cx="4297601" cy="861774"/>
          </a:xfrm>
          <a:prstGeom prst="rect">
            <a:avLst/>
          </a:prstGeom>
          <a:noFill/>
        </p:spPr>
        <p:txBody>
          <a:bodyPr wrap="square">
            <a:spAutoFit/>
          </a:bodyPr>
          <a:lstStyle/>
          <a:p>
            <a:r>
              <a:rPr lang="en-AU" dirty="0"/>
              <a:t>How Stuff Works </a:t>
            </a:r>
            <a:r>
              <a:rPr lang="en-AU" sz="1600" dirty="0"/>
              <a:t>(</a:t>
            </a:r>
            <a:r>
              <a:rPr lang="en-AU" sz="1600" u="sng" dirty="0">
                <a:effectLst/>
                <a:hlinkClick r:id="rId9"/>
              </a:rPr>
              <a:t>https://animals.howstuffworks.com/amphibians/frog.htm</a:t>
            </a:r>
            <a:r>
              <a:rPr lang="en-AU" sz="1600" u="sng" dirty="0">
                <a:effectLst/>
              </a:rPr>
              <a:t>)</a:t>
            </a:r>
            <a:endParaRPr lang="en-AU" sz="1600" dirty="0"/>
          </a:p>
        </p:txBody>
      </p:sp>
      <p:sp>
        <p:nvSpPr>
          <p:cNvPr id="22" name="TextBox 21">
            <a:extLst>
              <a:ext uri="{FF2B5EF4-FFF2-40B4-BE49-F238E27FC236}">
                <a16:creationId xmlns:a16="http://schemas.microsoft.com/office/drawing/2014/main" id="{9AEA1E35-ECE8-48CD-B83A-26046DF07D71}"/>
              </a:ext>
            </a:extLst>
          </p:cNvPr>
          <p:cNvSpPr txBox="1"/>
          <p:nvPr/>
        </p:nvSpPr>
        <p:spPr>
          <a:xfrm>
            <a:off x="5392832" y="6106451"/>
            <a:ext cx="4215275" cy="615553"/>
          </a:xfrm>
          <a:prstGeom prst="rect">
            <a:avLst/>
          </a:prstGeom>
          <a:noFill/>
        </p:spPr>
        <p:txBody>
          <a:bodyPr wrap="square">
            <a:spAutoFit/>
          </a:bodyPr>
          <a:lstStyle/>
          <a:p>
            <a:r>
              <a:rPr lang="en-AU" dirty="0"/>
              <a:t>Frogs of Australia </a:t>
            </a:r>
          </a:p>
          <a:p>
            <a:r>
              <a:rPr lang="en-AU" sz="1600" dirty="0"/>
              <a:t>(</a:t>
            </a:r>
            <a:r>
              <a:rPr lang="en-US" altLang="en-US" sz="1600" dirty="0">
                <a:latin typeface="Calibri" panose="020F0502020204030204" pitchFamily="34" charset="0"/>
                <a:ea typeface="Times New Roman" panose="02020603050405020304" pitchFamily="18" charset="0"/>
                <a:cs typeface="Calibri" panose="020F0502020204030204" pitchFamily="34" charset="0"/>
                <a:hlinkClick r:id="rId10"/>
              </a:rPr>
              <a:t>https://frogs.org.au</a:t>
            </a:r>
            <a:r>
              <a:rPr lang="en-AU" sz="1600" dirty="0"/>
              <a:t>)</a:t>
            </a:r>
          </a:p>
        </p:txBody>
      </p:sp>
    </p:spTree>
    <p:extLst>
      <p:ext uri="{BB962C8B-B14F-4D97-AF65-F5344CB8AC3E}">
        <p14:creationId xmlns:p14="http://schemas.microsoft.com/office/powerpoint/2010/main" val="39965377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E79C7F-7860-4AD0-A783-A009BC131FED}"/>
              </a:ext>
            </a:extLst>
          </p:cNvPr>
          <p:cNvSpPr txBox="1"/>
          <p:nvPr/>
        </p:nvSpPr>
        <p:spPr>
          <a:xfrm>
            <a:off x="601954" y="1368275"/>
            <a:ext cx="3606250" cy="4121449"/>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15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gn="l">
              <a:lnSpc>
                <a:spcPct val="150000"/>
              </a:lnSpc>
            </a:pPr>
            <a:r>
              <a:rPr lang="en-AU" sz="2800"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7" name="TextBox 6">
            <a:extLst>
              <a:ext uri="{FF2B5EF4-FFF2-40B4-BE49-F238E27FC236}">
                <a16:creationId xmlns:a16="http://schemas.microsoft.com/office/drawing/2014/main" id="{9C33478A-261E-4DA0-9527-10A0AE240064}"/>
              </a:ext>
            </a:extLst>
          </p:cNvPr>
          <p:cNvSpPr txBox="1"/>
          <p:nvPr/>
        </p:nvSpPr>
        <p:spPr>
          <a:xfrm>
            <a:off x="5038439" y="5737388"/>
            <a:ext cx="6096000" cy="800219"/>
          </a:xfrm>
          <a:prstGeom prst="rect">
            <a:avLst/>
          </a:prstGeom>
          <a:noFill/>
        </p:spPr>
        <p:txBody>
          <a:bodyPr wrap="square">
            <a:spAutoFit/>
          </a:bodyPr>
          <a:lstStyle/>
          <a:p>
            <a:r>
              <a:rPr lang="en-AU" sz="2800" dirty="0"/>
              <a:t>This is a native </a:t>
            </a:r>
            <a:r>
              <a:rPr lang="en-AU" sz="2800" b="1" i="0" dirty="0">
                <a:effectLst/>
                <a:latin typeface="apercu-pro"/>
              </a:rPr>
              <a:t>Peron’s Tree Frog</a:t>
            </a:r>
          </a:p>
          <a:p>
            <a:r>
              <a:rPr lang="en-AU" b="0" i="1" dirty="0">
                <a:effectLst/>
                <a:latin typeface="apercu-pro"/>
              </a:rPr>
              <a:t>(</a:t>
            </a:r>
            <a:r>
              <a:rPr lang="en-AU" b="0" i="1" dirty="0" err="1">
                <a:effectLst/>
                <a:latin typeface="apercu-pro"/>
              </a:rPr>
              <a:t>Litoria</a:t>
            </a:r>
            <a:r>
              <a:rPr lang="en-AU" b="0" i="1" dirty="0">
                <a:effectLst/>
                <a:latin typeface="apercu-pro"/>
              </a:rPr>
              <a:t> </a:t>
            </a:r>
            <a:r>
              <a:rPr lang="en-AU" b="0" i="1" dirty="0" err="1">
                <a:effectLst/>
                <a:latin typeface="apercu-pro"/>
              </a:rPr>
              <a:t>peronii</a:t>
            </a:r>
            <a:r>
              <a:rPr lang="en-AU" b="0" i="1" dirty="0">
                <a:effectLst/>
                <a:latin typeface="apercu-pro"/>
              </a:rPr>
              <a:t>)</a:t>
            </a:r>
            <a:endParaRPr lang="en-AU" b="0" i="0" dirty="0">
              <a:solidFill>
                <a:srgbClr val="212529"/>
              </a:solidFill>
              <a:effectLst/>
              <a:latin typeface="Roboto" panose="02000000000000000000" pitchFamily="2" charset="0"/>
            </a:endParaRPr>
          </a:p>
        </p:txBody>
      </p:sp>
      <p:pic>
        <p:nvPicPr>
          <p:cNvPr id="2" name="Picture 4">
            <a:extLst>
              <a:ext uri="{FF2B5EF4-FFF2-40B4-BE49-F238E27FC236}">
                <a16:creationId xmlns:a16="http://schemas.microsoft.com/office/drawing/2014/main" id="{567A97FF-EA9F-459A-BF59-5F8BA51F06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rot="266772">
            <a:off x="4958023" y="947647"/>
            <a:ext cx="6256831" cy="43641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Box 5">
            <a:extLst>
              <a:ext uri="{FF2B5EF4-FFF2-40B4-BE49-F238E27FC236}">
                <a16:creationId xmlns:a16="http://schemas.microsoft.com/office/drawing/2014/main" id="{3994A6F0-C332-4AA6-8A6B-58CE618C90CE}"/>
              </a:ext>
            </a:extLst>
          </p:cNvPr>
          <p:cNvSpPr txBox="1"/>
          <p:nvPr/>
        </p:nvSpPr>
        <p:spPr>
          <a:xfrm rot="870575">
            <a:off x="8121785" y="841064"/>
            <a:ext cx="3400867" cy="715089"/>
          </a:xfrm>
          <a:prstGeom prst="roundRect">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AU" sz="3600" dirty="0">
                <a:solidFill>
                  <a:srgbClr val="C00000"/>
                </a:solidFill>
              </a:rPr>
              <a:t>Not a cane toad</a:t>
            </a:r>
            <a:endParaRPr lang="en-AU" dirty="0">
              <a:solidFill>
                <a:srgbClr val="C00000"/>
              </a:solidFill>
            </a:endParaRPr>
          </a:p>
        </p:txBody>
      </p:sp>
      <p:sp>
        <p:nvSpPr>
          <p:cNvPr id="3" name="TextBox 2">
            <a:extLst>
              <a:ext uri="{FF2B5EF4-FFF2-40B4-BE49-F238E27FC236}">
                <a16:creationId xmlns:a16="http://schemas.microsoft.com/office/drawing/2014/main" id="{E0AE606D-82DA-4DC4-88B1-4C97C180D64D}"/>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spTree>
    <p:extLst>
      <p:ext uri="{BB962C8B-B14F-4D97-AF65-F5344CB8AC3E}">
        <p14:creationId xmlns:p14="http://schemas.microsoft.com/office/powerpoint/2010/main" val="16403155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xEl>
                                              <p:pRg st="6" end="6"/>
                                            </p:txEl>
                                          </p:spTgt>
                                        </p:tgtEl>
                                        <p:attrNameLst>
                                          <p:attrName>style.visibility</p:attrName>
                                        </p:attrNameLst>
                                      </p:cBhvr>
                                      <p:to>
                                        <p:strVal val="visible"/>
                                      </p:to>
                                    </p:set>
                                    <p:anim calcmode="lin" valueType="num">
                                      <p:cBhvr additive="base">
                                        <p:cTn id="38"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53" presetClass="entr" presetSubtype="16" fill="hold" grpId="0" nodeType="afterEffect">
                                  <p:stCondLst>
                                    <p:cond delay="25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1750"/>
                            </p:stCondLst>
                            <p:childTnLst>
                              <p:par>
                                <p:cTn id="52" presetID="53" presetClass="entr" presetSubtype="16"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fltVal val="0"/>
                                          </p:val>
                                        </p:tav>
                                        <p:tav tm="100000">
                                          <p:val>
                                            <p:strVal val="#ppt_w"/>
                                          </p:val>
                                        </p:tav>
                                      </p:tavLst>
                                    </p:anim>
                                    <p:anim calcmode="lin" valueType="num">
                                      <p:cBhvr>
                                        <p:cTn id="55" dur="500" fill="hold"/>
                                        <p:tgtEl>
                                          <p:spTgt spid="6"/>
                                        </p:tgtEl>
                                        <p:attrNameLst>
                                          <p:attrName>ppt_h</p:attrName>
                                        </p:attrNameLst>
                                      </p:cBhvr>
                                      <p:tavLst>
                                        <p:tav tm="0">
                                          <p:val>
                                            <p:fltVal val="0"/>
                                          </p:val>
                                        </p:tav>
                                        <p:tav tm="100000">
                                          <p:val>
                                            <p:strVal val="#ppt_h"/>
                                          </p:val>
                                        </p:tav>
                                      </p:tavLst>
                                    </p:anim>
                                    <p:animEffect transition="in" filter="fade">
                                      <p:cBhvr>
                                        <p:cTn id="5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7" grpId="0"/>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E79C7F-7860-4AD0-A783-A009BC131FED}"/>
              </a:ext>
            </a:extLst>
          </p:cNvPr>
          <p:cNvSpPr txBox="1"/>
          <p:nvPr/>
        </p:nvSpPr>
        <p:spPr>
          <a:xfrm>
            <a:off x="601954" y="1345737"/>
            <a:ext cx="3606250" cy="4166525"/>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2" name="TextBox 1">
            <a:extLst>
              <a:ext uri="{FF2B5EF4-FFF2-40B4-BE49-F238E27FC236}">
                <a16:creationId xmlns:a16="http://schemas.microsoft.com/office/drawing/2014/main" id="{6707DA13-A92E-47CA-8541-4F59DAA857EB}"/>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pic>
        <p:nvPicPr>
          <p:cNvPr id="3" name="Picture 4">
            <a:extLst>
              <a:ext uri="{FF2B5EF4-FFF2-40B4-BE49-F238E27FC236}">
                <a16:creationId xmlns:a16="http://schemas.microsoft.com/office/drawing/2014/main" id="{9378A7B5-21C1-47E6-B901-24E35D4277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rot="266772">
            <a:off x="4958023" y="1044107"/>
            <a:ext cx="6256831" cy="41712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4455942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 calcmode="lin" valueType="num">
                                      <p:cBhvr additive="base">
                                        <p:cTn id="42"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E79C7F-7860-4AD0-A783-A009BC131FED}"/>
              </a:ext>
            </a:extLst>
          </p:cNvPr>
          <p:cNvSpPr txBox="1"/>
          <p:nvPr/>
        </p:nvSpPr>
        <p:spPr>
          <a:xfrm>
            <a:off x="601954" y="1312742"/>
            <a:ext cx="3606250" cy="3924151"/>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rgbClr val="C0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150000"/>
              </a:lnSpc>
            </a:pPr>
            <a:r>
              <a:rPr lang="en-AU" sz="1800" dirty="0">
                <a:solidFill>
                  <a:srgbClr val="C00000"/>
                </a:solidFill>
                <a:latin typeface="Roboto" panose="02000000000000000000" pitchFamily="2" charset="0"/>
                <a:sym typeface="Wingdings" panose="05000000000000000000" pitchFamily="2" charset="2"/>
              </a:rPr>
              <a:t></a:t>
            </a:r>
            <a:r>
              <a:rPr lang="en-AU" sz="1800" dirty="0">
                <a:solidFill>
                  <a:schemeClr val="accent6"/>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nSpc>
                <a:spcPct val="150000"/>
              </a:lnSpc>
            </a:pP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7" name="TextBox 6">
            <a:extLst>
              <a:ext uri="{FF2B5EF4-FFF2-40B4-BE49-F238E27FC236}">
                <a16:creationId xmlns:a16="http://schemas.microsoft.com/office/drawing/2014/main" id="{9C33478A-261E-4DA0-9527-10A0AE240064}"/>
              </a:ext>
            </a:extLst>
          </p:cNvPr>
          <p:cNvSpPr txBox="1"/>
          <p:nvPr/>
        </p:nvSpPr>
        <p:spPr>
          <a:xfrm>
            <a:off x="5038439" y="5737388"/>
            <a:ext cx="6096000" cy="800219"/>
          </a:xfrm>
          <a:prstGeom prst="rect">
            <a:avLst/>
          </a:prstGeom>
          <a:noFill/>
        </p:spPr>
        <p:txBody>
          <a:bodyPr wrap="square">
            <a:spAutoFit/>
          </a:bodyPr>
          <a:lstStyle/>
          <a:p>
            <a:r>
              <a:rPr lang="en-AU" sz="2800" dirty="0"/>
              <a:t>This is a </a:t>
            </a:r>
            <a:r>
              <a:rPr lang="en-AU" sz="2800" b="1" i="0" dirty="0">
                <a:effectLst/>
                <a:latin typeface="apercu-pro"/>
              </a:rPr>
              <a:t>Cane Toad</a:t>
            </a:r>
          </a:p>
          <a:p>
            <a:r>
              <a:rPr lang="en-AU" b="0" i="1" dirty="0">
                <a:effectLst/>
                <a:latin typeface="apercu-pro"/>
              </a:rPr>
              <a:t>(</a:t>
            </a:r>
            <a:r>
              <a:rPr lang="en-AU" i="1" dirty="0" err="1"/>
              <a:t>Rhinella</a:t>
            </a:r>
            <a:r>
              <a:rPr lang="en-AU" i="1" dirty="0"/>
              <a:t> marina</a:t>
            </a:r>
            <a:r>
              <a:rPr lang="en-AU" b="0" i="1" dirty="0">
                <a:effectLst/>
                <a:latin typeface="apercu-pro"/>
              </a:rPr>
              <a:t>)</a:t>
            </a:r>
            <a:endParaRPr lang="en-AU" b="0" i="0" dirty="0">
              <a:solidFill>
                <a:srgbClr val="212529"/>
              </a:solidFill>
              <a:effectLst/>
              <a:latin typeface="Roboto" panose="02000000000000000000" pitchFamily="2" charset="0"/>
            </a:endParaRPr>
          </a:p>
        </p:txBody>
      </p:sp>
      <p:pic>
        <p:nvPicPr>
          <p:cNvPr id="2" name="Picture 4">
            <a:extLst>
              <a:ext uri="{FF2B5EF4-FFF2-40B4-BE49-F238E27FC236}">
                <a16:creationId xmlns:a16="http://schemas.microsoft.com/office/drawing/2014/main" id="{567A97FF-EA9F-459A-BF59-5F8BA51F06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rot="266772">
            <a:off x="4958023" y="1044107"/>
            <a:ext cx="6256831" cy="41712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Box 5">
            <a:extLst>
              <a:ext uri="{FF2B5EF4-FFF2-40B4-BE49-F238E27FC236}">
                <a16:creationId xmlns:a16="http://schemas.microsoft.com/office/drawing/2014/main" id="{3994A6F0-C332-4AA6-8A6B-58CE618C90CE}"/>
              </a:ext>
            </a:extLst>
          </p:cNvPr>
          <p:cNvSpPr txBox="1"/>
          <p:nvPr/>
        </p:nvSpPr>
        <p:spPr>
          <a:xfrm rot="870575">
            <a:off x="4447960" y="3903496"/>
            <a:ext cx="5135584" cy="919401"/>
          </a:xfrm>
          <a:prstGeom prst="roundRect">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AU" sz="4800" dirty="0">
                <a:solidFill>
                  <a:srgbClr val="C00000"/>
                </a:solidFill>
              </a:rPr>
              <a:t>Cane toad!</a:t>
            </a:r>
          </a:p>
        </p:txBody>
      </p:sp>
      <p:sp>
        <p:nvSpPr>
          <p:cNvPr id="3" name="TextBox 2">
            <a:extLst>
              <a:ext uri="{FF2B5EF4-FFF2-40B4-BE49-F238E27FC236}">
                <a16:creationId xmlns:a16="http://schemas.microsoft.com/office/drawing/2014/main" id="{24E60A7D-88E1-4D2E-92A1-0B86899360E8}"/>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spTree>
    <p:extLst>
      <p:ext uri="{BB962C8B-B14F-4D97-AF65-F5344CB8AC3E}">
        <p14:creationId xmlns:p14="http://schemas.microsoft.com/office/powerpoint/2010/main" val="35762223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xEl>
                                              <p:pRg st="6" end="6"/>
                                            </p:txEl>
                                          </p:spTgt>
                                        </p:tgtEl>
                                        <p:attrNameLst>
                                          <p:attrName>style.visibility</p:attrName>
                                        </p:attrNameLst>
                                      </p:cBhvr>
                                      <p:to>
                                        <p:strVal val="visible"/>
                                      </p:to>
                                    </p:set>
                                    <p:anim calcmode="lin" valueType="num">
                                      <p:cBhvr additive="base">
                                        <p:cTn id="38"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1500"/>
                            </p:stCondLst>
                            <p:childTnLst>
                              <p:par>
                                <p:cTn id="52" presetID="53" presetClass="entr" presetSubtype="16"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fltVal val="0"/>
                                          </p:val>
                                        </p:tav>
                                        <p:tav tm="100000">
                                          <p:val>
                                            <p:strVal val="#ppt_w"/>
                                          </p:val>
                                        </p:tav>
                                      </p:tavLst>
                                    </p:anim>
                                    <p:anim calcmode="lin" valueType="num">
                                      <p:cBhvr>
                                        <p:cTn id="55" dur="500" fill="hold"/>
                                        <p:tgtEl>
                                          <p:spTgt spid="6"/>
                                        </p:tgtEl>
                                        <p:attrNameLst>
                                          <p:attrName>ppt_h</p:attrName>
                                        </p:attrNameLst>
                                      </p:cBhvr>
                                      <p:tavLst>
                                        <p:tav tm="0">
                                          <p:val>
                                            <p:fltVal val="0"/>
                                          </p:val>
                                        </p:tav>
                                        <p:tav tm="100000">
                                          <p:val>
                                            <p:strVal val="#ppt_h"/>
                                          </p:val>
                                        </p:tav>
                                      </p:tavLst>
                                    </p:anim>
                                    <p:animEffect transition="in" filter="fade">
                                      <p:cBhvr>
                                        <p:cTn id="5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7" grpId="0"/>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E79C7F-7860-4AD0-A783-A009BC131FED}"/>
              </a:ext>
            </a:extLst>
          </p:cNvPr>
          <p:cNvSpPr txBox="1"/>
          <p:nvPr/>
        </p:nvSpPr>
        <p:spPr>
          <a:xfrm>
            <a:off x="601954" y="1345737"/>
            <a:ext cx="3606250" cy="4166525"/>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2" name="TextBox 1">
            <a:extLst>
              <a:ext uri="{FF2B5EF4-FFF2-40B4-BE49-F238E27FC236}">
                <a16:creationId xmlns:a16="http://schemas.microsoft.com/office/drawing/2014/main" id="{D9263DE3-F81B-43B3-A5E3-12A0E73A7A00}"/>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pic>
        <p:nvPicPr>
          <p:cNvPr id="3" name="Picture 4">
            <a:extLst>
              <a:ext uri="{FF2B5EF4-FFF2-40B4-BE49-F238E27FC236}">
                <a16:creationId xmlns:a16="http://schemas.microsoft.com/office/drawing/2014/main" id="{D35F5315-3520-4D19-8FCB-1995153C2A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rot="266772">
            <a:off x="4958023" y="999787"/>
            <a:ext cx="6256831" cy="42598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7171532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 calcmode="lin" valueType="num">
                                      <p:cBhvr additive="base">
                                        <p:cTn id="42"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E79C7F-7860-4AD0-A783-A009BC131FED}"/>
              </a:ext>
            </a:extLst>
          </p:cNvPr>
          <p:cNvSpPr txBox="1"/>
          <p:nvPr/>
        </p:nvSpPr>
        <p:spPr>
          <a:xfrm>
            <a:off x="634002" y="1374312"/>
            <a:ext cx="3606250" cy="4121449"/>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rgbClr val="FF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15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gn="l">
              <a:lnSpc>
                <a:spcPct val="150000"/>
              </a:lnSpc>
            </a:pPr>
            <a:r>
              <a:rPr lang="en-AU" sz="2800"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7" name="TextBox 6">
            <a:extLst>
              <a:ext uri="{FF2B5EF4-FFF2-40B4-BE49-F238E27FC236}">
                <a16:creationId xmlns:a16="http://schemas.microsoft.com/office/drawing/2014/main" id="{9C33478A-261E-4DA0-9527-10A0AE240064}"/>
              </a:ext>
            </a:extLst>
          </p:cNvPr>
          <p:cNvSpPr txBox="1"/>
          <p:nvPr/>
        </p:nvSpPr>
        <p:spPr>
          <a:xfrm>
            <a:off x="5038439" y="5737388"/>
            <a:ext cx="6096000" cy="800219"/>
          </a:xfrm>
          <a:prstGeom prst="rect">
            <a:avLst/>
          </a:prstGeom>
          <a:noFill/>
        </p:spPr>
        <p:txBody>
          <a:bodyPr wrap="square">
            <a:spAutoFit/>
          </a:bodyPr>
          <a:lstStyle/>
          <a:p>
            <a:r>
              <a:rPr lang="en-AU" sz="2800" dirty="0"/>
              <a:t>This is a native </a:t>
            </a:r>
            <a:r>
              <a:rPr lang="en-AU" sz="2800" b="1" i="0" dirty="0">
                <a:effectLst/>
                <a:latin typeface="apercu-pro"/>
              </a:rPr>
              <a:t>Tusked Frog</a:t>
            </a:r>
          </a:p>
          <a:p>
            <a:r>
              <a:rPr lang="en-AU" b="0" i="1" dirty="0">
                <a:effectLst/>
                <a:latin typeface="apercu-pro"/>
              </a:rPr>
              <a:t>(</a:t>
            </a:r>
            <a:r>
              <a:rPr lang="en-AU" b="0" i="1" dirty="0" err="1">
                <a:effectLst/>
                <a:latin typeface="apercu-pro"/>
              </a:rPr>
              <a:t>Adelotus</a:t>
            </a:r>
            <a:r>
              <a:rPr lang="en-AU" b="0" i="1" dirty="0">
                <a:effectLst/>
                <a:latin typeface="apercu-pro"/>
              </a:rPr>
              <a:t> brevis)</a:t>
            </a:r>
            <a:endParaRPr lang="en-AU" b="0" i="0" dirty="0">
              <a:solidFill>
                <a:srgbClr val="212529"/>
              </a:solidFill>
              <a:effectLst/>
              <a:latin typeface="Roboto" panose="02000000000000000000" pitchFamily="2" charset="0"/>
            </a:endParaRPr>
          </a:p>
        </p:txBody>
      </p:sp>
      <p:pic>
        <p:nvPicPr>
          <p:cNvPr id="2" name="Picture 4">
            <a:extLst>
              <a:ext uri="{FF2B5EF4-FFF2-40B4-BE49-F238E27FC236}">
                <a16:creationId xmlns:a16="http://schemas.microsoft.com/office/drawing/2014/main" id="{567A97FF-EA9F-459A-BF59-5F8BA51F06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rot="266772">
            <a:off x="4958023" y="999787"/>
            <a:ext cx="6256831" cy="42598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Box 5">
            <a:extLst>
              <a:ext uri="{FF2B5EF4-FFF2-40B4-BE49-F238E27FC236}">
                <a16:creationId xmlns:a16="http://schemas.microsoft.com/office/drawing/2014/main" id="{3994A6F0-C332-4AA6-8A6B-58CE618C90CE}"/>
              </a:ext>
            </a:extLst>
          </p:cNvPr>
          <p:cNvSpPr txBox="1"/>
          <p:nvPr/>
        </p:nvSpPr>
        <p:spPr>
          <a:xfrm rot="870575">
            <a:off x="8121785" y="841064"/>
            <a:ext cx="3400867" cy="715089"/>
          </a:xfrm>
          <a:prstGeom prst="roundRect">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AU" sz="3600" dirty="0">
                <a:solidFill>
                  <a:srgbClr val="C00000"/>
                </a:solidFill>
              </a:rPr>
              <a:t>Not a cane toad</a:t>
            </a:r>
            <a:endParaRPr lang="en-AU" dirty="0">
              <a:solidFill>
                <a:srgbClr val="C00000"/>
              </a:solidFill>
            </a:endParaRPr>
          </a:p>
        </p:txBody>
      </p:sp>
      <p:sp>
        <p:nvSpPr>
          <p:cNvPr id="3" name="TextBox 2">
            <a:extLst>
              <a:ext uri="{FF2B5EF4-FFF2-40B4-BE49-F238E27FC236}">
                <a16:creationId xmlns:a16="http://schemas.microsoft.com/office/drawing/2014/main" id="{3CDBFAE6-D3BA-4397-95C0-40DEAFC8531A}"/>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spTree>
    <p:extLst>
      <p:ext uri="{BB962C8B-B14F-4D97-AF65-F5344CB8AC3E}">
        <p14:creationId xmlns:p14="http://schemas.microsoft.com/office/powerpoint/2010/main" val="40913618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xEl>
                                              <p:pRg st="6" end="6"/>
                                            </p:txEl>
                                          </p:spTgt>
                                        </p:tgtEl>
                                        <p:attrNameLst>
                                          <p:attrName>style.visibility</p:attrName>
                                        </p:attrNameLst>
                                      </p:cBhvr>
                                      <p:to>
                                        <p:strVal val="visible"/>
                                      </p:to>
                                    </p:set>
                                    <p:anim calcmode="lin" valueType="num">
                                      <p:cBhvr additive="base">
                                        <p:cTn id="38"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53" presetClass="entr" presetSubtype="16" fill="hold" grpId="0" nodeType="afterEffect">
                                  <p:stCondLst>
                                    <p:cond delay="25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1750"/>
                            </p:stCondLst>
                            <p:childTnLst>
                              <p:par>
                                <p:cTn id="52" presetID="53" presetClass="entr" presetSubtype="16"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fltVal val="0"/>
                                          </p:val>
                                        </p:tav>
                                        <p:tav tm="100000">
                                          <p:val>
                                            <p:strVal val="#ppt_w"/>
                                          </p:val>
                                        </p:tav>
                                      </p:tavLst>
                                    </p:anim>
                                    <p:anim calcmode="lin" valueType="num">
                                      <p:cBhvr>
                                        <p:cTn id="55" dur="500" fill="hold"/>
                                        <p:tgtEl>
                                          <p:spTgt spid="6"/>
                                        </p:tgtEl>
                                        <p:attrNameLst>
                                          <p:attrName>ppt_h</p:attrName>
                                        </p:attrNameLst>
                                      </p:cBhvr>
                                      <p:tavLst>
                                        <p:tav tm="0">
                                          <p:val>
                                            <p:fltVal val="0"/>
                                          </p:val>
                                        </p:tav>
                                        <p:tav tm="100000">
                                          <p:val>
                                            <p:strVal val="#ppt_h"/>
                                          </p:val>
                                        </p:tav>
                                      </p:tavLst>
                                    </p:anim>
                                    <p:animEffect transition="in" filter="fade">
                                      <p:cBhvr>
                                        <p:cTn id="5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7" grpId="0"/>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E79C7F-7860-4AD0-A783-A009BC131FED}"/>
              </a:ext>
            </a:extLst>
          </p:cNvPr>
          <p:cNvSpPr txBox="1"/>
          <p:nvPr/>
        </p:nvSpPr>
        <p:spPr>
          <a:xfrm>
            <a:off x="601954" y="1345737"/>
            <a:ext cx="3606250" cy="4166525"/>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gn="l">
              <a:lnSpc>
                <a:spcPct val="200000"/>
              </a:lnSpc>
            </a:pP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No</a:t>
            </a:r>
            <a:endParaRPr lang="en-AU" i="0" dirty="0">
              <a:solidFill>
                <a:srgbClr val="212529"/>
              </a:solidFill>
              <a:effectLst/>
              <a:latin typeface="Roboto" panose="02000000000000000000" pitchFamily="2" charset="0"/>
            </a:endParaRPr>
          </a:p>
        </p:txBody>
      </p:sp>
      <p:pic>
        <p:nvPicPr>
          <p:cNvPr id="3076" name="Picture 4">
            <a:extLst>
              <a:ext uri="{FF2B5EF4-FFF2-40B4-BE49-F238E27FC236}">
                <a16:creationId xmlns:a16="http://schemas.microsoft.com/office/drawing/2014/main" id="{62037575-2F1B-49C2-BD4E-B4095FBAD7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607114" y="985927"/>
            <a:ext cx="6256831" cy="416959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TextBox 1">
            <a:extLst>
              <a:ext uri="{FF2B5EF4-FFF2-40B4-BE49-F238E27FC236}">
                <a16:creationId xmlns:a16="http://schemas.microsoft.com/office/drawing/2014/main" id="{A79762D1-488B-4C1C-B281-A6DDDF3D41F3}"/>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spTree>
    <p:extLst>
      <p:ext uri="{BB962C8B-B14F-4D97-AF65-F5344CB8AC3E}">
        <p14:creationId xmlns:p14="http://schemas.microsoft.com/office/powerpoint/2010/main" val="41063331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 calcmode="lin" valueType="num">
                                      <p:cBhvr additive="base">
                                        <p:cTn id="42"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76CAC7F-3118-4F31-9F3E-C0A395234D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607114" y="985927"/>
            <a:ext cx="6256831" cy="416959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a:extLst>
              <a:ext uri="{FF2B5EF4-FFF2-40B4-BE49-F238E27FC236}">
                <a16:creationId xmlns:a16="http://schemas.microsoft.com/office/drawing/2014/main" id="{16E79C7F-7860-4AD0-A783-A009BC131FED}"/>
              </a:ext>
            </a:extLst>
          </p:cNvPr>
          <p:cNvSpPr txBox="1"/>
          <p:nvPr/>
        </p:nvSpPr>
        <p:spPr>
          <a:xfrm>
            <a:off x="601954" y="1466924"/>
            <a:ext cx="3606250" cy="3924151"/>
          </a:xfrm>
          <a:prstGeom prst="rect">
            <a:avLst/>
          </a:prstGeom>
          <a:noFill/>
        </p:spPr>
        <p:txBody>
          <a:bodyPr wrap="square">
            <a:spAutoFit/>
          </a:bodyPr>
          <a:lstStyle/>
          <a:p>
            <a:pPr algn="l"/>
            <a:r>
              <a:rPr lang="en-AU" i="0" dirty="0">
                <a:solidFill>
                  <a:srgbClr val="063F5C"/>
                </a:solidFill>
                <a:effectLst/>
                <a:latin typeface="Roboto" panose="02000000000000000000" pitchFamily="2" charset="0"/>
              </a:rPr>
              <a:t>Does it have: </a:t>
            </a:r>
          </a:p>
          <a:p>
            <a:pPr algn="l">
              <a:lnSpc>
                <a:spcPct val="200000"/>
              </a:lnSpc>
            </a:pPr>
            <a:r>
              <a:rPr lang="en-AU"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D</a:t>
            </a:r>
            <a:r>
              <a:rPr lang="en-AU" dirty="0">
                <a:solidFill>
                  <a:srgbClr val="063F5C"/>
                </a:solidFill>
                <a:latin typeface="Roboto" panose="02000000000000000000" pitchFamily="2" charset="0"/>
              </a:rPr>
              <a:t>ry warty or leathery skin?</a:t>
            </a:r>
          </a:p>
          <a:p>
            <a:pPr algn="l">
              <a:lnSpc>
                <a:spcPct val="200000"/>
              </a:lnSpc>
            </a:pPr>
            <a:r>
              <a:rPr lang="en-AU"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Large glands behind its ears?</a:t>
            </a:r>
          </a:p>
          <a:p>
            <a:pPr algn="l">
              <a:lnSpc>
                <a:spcPct val="200000"/>
              </a:lnSpc>
            </a:pPr>
            <a:r>
              <a:rPr lang="en-AU" dirty="0">
                <a:solidFill>
                  <a:schemeClr val="accent6"/>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Bony ridges over its eyes?</a:t>
            </a:r>
          </a:p>
          <a:p>
            <a:pPr algn="l">
              <a:lnSpc>
                <a:spcPct val="200000"/>
              </a:lnSpc>
            </a:pPr>
            <a:r>
              <a:rPr lang="en-AU" dirty="0">
                <a:solidFill>
                  <a:srgbClr val="C00000"/>
                </a:solidFill>
                <a:latin typeface="Roboto" panose="02000000000000000000" pitchFamily="2" charset="0"/>
                <a:sym typeface="Wingdings" panose="05000000000000000000" pitchFamily="2" charset="2"/>
              </a:rPr>
              <a:t></a:t>
            </a:r>
            <a:r>
              <a:rPr lang="en-AU" dirty="0">
                <a:solidFill>
                  <a:srgbClr val="063F5C"/>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Bright colours?</a:t>
            </a:r>
          </a:p>
          <a:p>
            <a:pPr algn="l">
              <a:lnSpc>
                <a:spcPct val="200000"/>
              </a:lnSpc>
            </a:pPr>
            <a:r>
              <a:rPr lang="en-AU" dirty="0">
                <a:solidFill>
                  <a:srgbClr val="063F5C"/>
                </a:solidFill>
                <a:latin typeface="Roboto" panose="02000000000000000000" pitchFamily="2" charset="0"/>
              </a:rPr>
              <a:t>Is it a cane toad? </a:t>
            </a:r>
          </a:p>
          <a:p>
            <a:pPr algn="l">
              <a:lnSpc>
                <a:spcPct val="150000"/>
              </a:lnSpc>
            </a:pPr>
            <a:r>
              <a:rPr lang="en-AU" sz="1800" dirty="0">
                <a:solidFill>
                  <a:srgbClr val="C00000"/>
                </a:solidFill>
                <a:latin typeface="Roboto" panose="02000000000000000000" pitchFamily="2" charset="0"/>
                <a:sym typeface="Wingdings" panose="05000000000000000000" pitchFamily="2" charset="2"/>
              </a:rPr>
              <a:t></a:t>
            </a:r>
            <a:r>
              <a:rPr lang="en-AU" sz="1800" dirty="0">
                <a:solidFill>
                  <a:schemeClr val="accent6"/>
                </a:solidFill>
                <a:latin typeface="Roboto" panose="02000000000000000000" pitchFamily="2" charset="0"/>
                <a:sym typeface="Wingdings" panose="05000000000000000000" pitchFamily="2" charset="2"/>
              </a:rPr>
              <a:t> </a:t>
            </a:r>
            <a:r>
              <a:rPr lang="en-AU" i="0" dirty="0">
                <a:solidFill>
                  <a:srgbClr val="063F5C"/>
                </a:solidFill>
                <a:effectLst/>
                <a:latin typeface="Roboto" panose="02000000000000000000" pitchFamily="2" charset="0"/>
              </a:rPr>
              <a:t>Yes  </a:t>
            </a:r>
            <a:endParaRPr lang="en-AU" dirty="0">
              <a:solidFill>
                <a:srgbClr val="063F5C"/>
              </a:solidFill>
              <a:latin typeface="Roboto" panose="02000000000000000000" pitchFamily="2" charset="0"/>
            </a:endParaRPr>
          </a:p>
          <a:p>
            <a:pPr>
              <a:lnSpc>
                <a:spcPct val="150000"/>
              </a:lnSpc>
            </a:pPr>
            <a:r>
              <a:rPr lang="en-AU" dirty="0">
                <a:solidFill>
                  <a:srgbClr val="063F5C"/>
                </a:solidFill>
                <a:latin typeface="Roboto" panose="02000000000000000000" pitchFamily="2" charset="0"/>
                <a:sym typeface="Wingdings" panose="05000000000000000000" pitchFamily="2" charset="2"/>
              </a:rPr>
              <a:t> </a:t>
            </a:r>
            <a:r>
              <a:rPr lang="en-AU" dirty="0">
                <a:solidFill>
                  <a:srgbClr val="063F5C"/>
                </a:solidFill>
                <a:latin typeface="Roboto" panose="02000000000000000000" pitchFamily="2" charset="0"/>
              </a:rPr>
              <a:t>No</a:t>
            </a:r>
            <a:endParaRPr lang="en-AU" i="0" dirty="0">
              <a:solidFill>
                <a:srgbClr val="212529"/>
              </a:solidFill>
              <a:effectLst/>
              <a:latin typeface="Roboto" panose="02000000000000000000" pitchFamily="2" charset="0"/>
            </a:endParaRPr>
          </a:p>
        </p:txBody>
      </p:sp>
      <p:sp>
        <p:nvSpPr>
          <p:cNvPr id="7" name="TextBox 6">
            <a:extLst>
              <a:ext uri="{FF2B5EF4-FFF2-40B4-BE49-F238E27FC236}">
                <a16:creationId xmlns:a16="http://schemas.microsoft.com/office/drawing/2014/main" id="{9C33478A-261E-4DA0-9527-10A0AE240064}"/>
              </a:ext>
            </a:extLst>
          </p:cNvPr>
          <p:cNvSpPr txBox="1"/>
          <p:nvPr/>
        </p:nvSpPr>
        <p:spPr>
          <a:xfrm>
            <a:off x="5038439" y="5737388"/>
            <a:ext cx="6096000" cy="800219"/>
          </a:xfrm>
          <a:prstGeom prst="rect">
            <a:avLst/>
          </a:prstGeom>
          <a:noFill/>
        </p:spPr>
        <p:txBody>
          <a:bodyPr wrap="square">
            <a:spAutoFit/>
          </a:bodyPr>
          <a:lstStyle/>
          <a:p>
            <a:r>
              <a:rPr lang="en-AU" sz="2800" dirty="0"/>
              <a:t>This is a </a:t>
            </a:r>
            <a:r>
              <a:rPr lang="en-AU" sz="2800" b="1" i="0" dirty="0">
                <a:effectLst/>
                <a:latin typeface="apercu-pro"/>
              </a:rPr>
              <a:t>Cane Toad</a:t>
            </a:r>
          </a:p>
          <a:p>
            <a:r>
              <a:rPr lang="en-AU" b="0" i="1" dirty="0">
                <a:effectLst/>
                <a:latin typeface="apercu-pro"/>
              </a:rPr>
              <a:t>(</a:t>
            </a:r>
            <a:r>
              <a:rPr lang="en-AU" i="1" dirty="0" err="1"/>
              <a:t>Rhinella</a:t>
            </a:r>
            <a:r>
              <a:rPr lang="en-AU" i="1" dirty="0"/>
              <a:t> marina</a:t>
            </a:r>
            <a:r>
              <a:rPr lang="en-AU" b="0" i="1" dirty="0">
                <a:effectLst/>
                <a:latin typeface="apercu-pro"/>
              </a:rPr>
              <a:t>)</a:t>
            </a:r>
            <a:endParaRPr lang="en-AU" b="0" i="0" dirty="0">
              <a:solidFill>
                <a:srgbClr val="212529"/>
              </a:solidFill>
              <a:effectLst/>
              <a:latin typeface="Roboto" panose="02000000000000000000" pitchFamily="2" charset="0"/>
            </a:endParaRPr>
          </a:p>
        </p:txBody>
      </p:sp>
      <p:sp>
        <p:nvSpPr>
          <p:cNvPr id="6" name="TextBox 5">
            <a:extLst>
              <a:ext uri="{FF2B5EF4-FFF2-40B4-BE49-F238E27FC236}">
                <a16:creationId xmlns:a16="http://schemas.microsoft.com/office/drawing/2014/main" id="{3994A6F0-C332-4AA6-8A6B-58CE618C90CE}"/>
              </a:ext>
            </a:extLst>
          </p:cNvPr>
          <p:cNvSpPr txBox="1"/>
          <p:nvPr/>
        </p:nvSpPr>
        <p:spPr>
          <a:xfrm rot="870575">
            <a:off x="4447960" y="3903496"/>
            <a:ext cx="5135584" cy="919401"/>
          </a:xfrm>
          <a:prstGeom prst="roundRect">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AU" sz="4800" dirty="0">
                <a:solidFill>
                  <a:srgbClr val="C00000"/>
                </a:solidFill>
              </a:rPr>
              <a:t>Cane toad!</a:t>
            </a:r>
          </a:p>
        </p:txBody>
      </p:sp>
      <p:sp>
        <p:nvSpPr>
          <p:cNvPr id="3" name="TextBox 2">
            <a:extLst>
              <a:ext uri="{FF2B5EF4-FFF2-40B4-BE49-F238E27FC236}">
                <a16:creationId xmlns:a16="http://schemas.microsoft.com/office/drawing/2014/main" id="{07E6E35F-801D-42C5-BD43-2AE8B6CFE9E3}"/>
              </a:ext>
            </a:extLst>
          </p:cNvPr>
          <p:cNvSpPr txBox="1"/>
          <p:nvPr/>
        </p:nvSpPr>
        <p:spPr>
          <a:xfrm>
            <a:off x="601954" y="725363"/>
            <a:ext cx="3606250" cy="523220"/>
          </a:xfrm>
          <a:prstGeom prst="rect">
            <a:avLst/>
          </a:prstGeom>
          <a:noFill/>
        </p:spPr>
        <p:txBody>
          <a:bodyPr wrap="square">
            <a:spAutoFit/>
          </a:bodyPr>
          <a:lstStyle/>
          <a:p>
            <a:pPr algn="l"/>
            <a:r>
              <a:rPr lang="en-AU" sz="2800" i="0" dirty="0">
                <a:solidFill>
                  <a:schemeClr val="accent6">
                    <a:lumMod val="75000"/>
                  </a:schemeClr>
                </a:solidFill>
                <a:effectLst/>
              </a:rPr>
              <a:t>Is this a cane toad?</a:t>
            </a:r>
          </a:p>
        </p:txBody>
      </p:sp>
    </p:spTree>
    <p:extLst>
      <p:ext uri="{BB962C8B-B14F-4D97-AF65-F5344CB8AC3E}">
        <p14:creationId xmlns:p14="http://schemas.microsoft.com/office/powerpoint/2010/main" val="36107947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xEl>
                                              <p:pRg st="6" end="6"/>
                                            </p:txEl>
                                          </p:spTgt>
                                        </p:tgtEl>
                                        <p:attrNameLst>
                                          <p:attrName>style.visibility</p:attrName>
                                        </p:attrNameLst>
                                      </p:cBhvr>
                                      <p:to>
                                        <p:strVal val="visible"/>
                                      </p:to>
                                    </p:set>
                                    <p:anim calcmode="lin" valueType="num">
                                      <p:cBhvr additive="base">
                                        <p:cTn id="38"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53" presetClass="entr" presetSubtype="16" fill="hold" grpId="0" nodeType="afterEffect">
                                  <p:stCondLst>
                                    <p:cond delay="25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1750"/>
                            </p:stCondLst>
                            <p:childTnLst>
                              <p:par>
                                <p:cTn id="52" presetID="53" presetClass="entr" presetSubtype="16"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fltVal val="0"/>
                                          </p:val>
                                        </p:tav>
                                        <p:tav tm="100000">
                                          <p:val>
                                            <p:strVal val="#ppt_w"/>
                                          </p:val>
                                        </p:tav>
                                      </p:tavLst>
                                    </p:anim>
                                    <p:anim calcmode="lin" valueType="num">
                                      <p:cBhvr>
                                        <p:cTn id="55" dur="500" fill="hold"/>
                                        <p:tgtEl>
                                          <p:spTgt spid="6"/>
                                        </p:tgtEl>
                                        <p:attrNameLst>
                                          <p:attrName>ppt_h</p:attrName>
                                        </p:attrNameLst>
                                      </p:cBhvr>
                                      <p:tavLst>
                                        <p:tav tm="0">
                                          <p:val>
                                            <p:fltVal val="0"/>
                                          </p:val>
                                        </p:tav>
                                        <p:tav tm="100000">
                                          <p:val>
                                            <p:strVal val="#ppt_h"/>
                                          </p:val>
                                        </p:tav>
                                      </p:tavLst>
                                    </p:anim>
                                    <p:animEffect transition="in" filter="fade">
                                      <p:cBhvr>
                                        <p:cTn id="5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7" grpId="0"/>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485CC8-87E0-4B63-8CC1-7EB15F4A9956}"/>
              </a:ext>
            </a:extLst>
          </p:cNvPr>
          <p:cNvSpPr txBox="1"/>
          <p:nvPr/>
        </p:nvSpPr>
        <p:spPr>
          <a:xfrm>
            <a:off x="894736" y="451262"/>
            <a:ext cx="10392696" cy="6370975"/>
          </a:xfrm>
          <a:prstGeom prst="rect">
            <a:avLst/>
          </a:prstGeom>
          <a:noFill/>
        </p:spPr>
        <p:txBody>
          <a:bodyPr wrap="square" rtlCol="0">
            <a:spAutoFit/>
          </a:bodyPr>
          <a:lstStyle/>
          <a:p>
            <a:pPr>
              <a:lnSpc>
                <a:spcPct val="150000"/>
              </a:lnSpc>
            </a:pPr>
            <a:r>
              <a:rPr lang="en-AU" sz="3200" dirty="0">
                <a:solidFill>
                  <a:schemeClr val="accent6">
                    <a:lumMod val="75000"/>
                  </a:schemeClr>
                </a:solidFill>
              </a:rPr>
              <a:t>How did you go? </a:t>
            </a:r>
          </a:p>
          <a:p>
            <a:pPr>
              <a:lnSpc>
                <a:spcPct val="150000"/>
              </a:lnSpc>
            </a:pPr>
            <a:r>
              <a:rPr lang="en-AU" dirty="0"/>
              <a:t>Learning the difference between Australian native frogs and cane toads will help you to help us slow the spread of cane toads and help protect Australian wildlife, the environment and our pets!</a:t>
            </a:r>
          </a:p>
          <a:p>
            <a:pPr>
              <a:lnSpc>
                <a:spcPct val="150000"/>
              </a:lnSpc>
            </a:pPr>
            <a:r>
              <a:rPr lang="en-AU" dirty="0"/>
              <a:t>Check out these other native frogs that are often confused with cane toads in NSW: </a:t>
            </a:r>
          </a:p>
          <a:p>
            <a:pPr marL="285750" indent="-285750">
              <a:lnSpc>
                <a:spcPct val="150000"/>
              </a:lnSpc>
              <a:buFont typeface="Arial" panose="020B0604020202020204" pitchFamily="34" charset="0"/>
              <a:buChar char="•"/>
            </a:pPr>
            <a:r>
              <a:rPr lang="en-AU" dirty="0"/>
              <a:t>Great barred frog</a:t>
            </a:r>
          </a:p>
          <a:p>
            <a:pPr marL="285750" indent="-285750">
              <a:lnSpc>
                <a:spcPct val="150000"/>
              </a:lnSpc>
              <a:buFont typeface="Arial" panose="020B0604020202020204" pitchFamily="34" charset="0"/>
              <a:buChar char="•"/>
            </a:pPr>
            <a:r>
              <a:rPr lang="en-AU" dirty="0"/>
              <a:t>Ornate burrowing frog</a:t>
            </a:r>
          </a:p>
          <a:p>
            <a:pPr marL="285750" indent="-285750">
              <a:lnSpc>
                <a:spcPct val="150000"/>
              </a:lnSpc>
              <a:buFont typeface="Arial" panose="020B0604020202020204" pitchFamily="34" charset="0"/>
              <a:buChar char="•"/>
            </a:pPr>
            <a:r>
              <a:rPr lang="en-AU" dirty="0"/>
              <a:t>Northern banjo frog</a:t>
            </a:r>
          </a:p>
          <a:p>
            <a:pPr marL="285750" indent="-285750">
              <a:lnSpc>
                <a:spcPct val="150000"/>
              </a:lnSpc>
              <a:buFont typeface="Arial" panose="020B0604020202020204" pitchFamily="34" charset="0"/>
              <a:buChar char="•"/>
            </a:pPr>
            <a:r>
              <a:rPr lang="en-AU" dirty="0"/>
              <a:t>Common eastern froglet</a:t>
            </a:r>
          </a:p>
          <a:p>
            <a:pPr marL="285750" indent="-285750">
              <a:lnSpc>
                <a:spcPct val="150000"/>
              </a:lnSpc>
              <a:buFont typeface="Arial" panose="020B0604020202020204" pitchFamily="34" charset="0"/>
              <a:buChar char="•"/>
            </a:pPr>
            <a:r>
              <a:rPr lang="en-AU" dirty="0"/>
              <a:t>Spotted marsh frog.</a:t>
            </a:r>
          </a:p>
          <a:p>
            <a:pPr>
              <a:lnSpc>
                <a:spcPct val="150000"/>
              </a:lnSpc>
            </a:pPr>
            <a:endParaRPr lang="en-AU" dirty="0"/>
          </a:p>
          <a:p>
            <a:pPr>
              <a:lnSpc>
                <a:spcPct val="150000"/>
              </a:lnSpc>
            </a:pPr>
            <a:r>
              <a:rPr lang="en-AU" dirty="0"/>
              <a:t>Learn about these native frogs on the Australian Museum’s website at </a:t>
            </a:r>
            <a:r>
              <a:rPr lang="en-AU" dirty="0">
                <a:hlinkClick r:id="rId2"/>
              </a:rPr>
              <a:t>https://australian.museum/learn/animals/frogs/</a:t>
            </a:r>
            <a:endParaRPr lang="en-AU" dirty="0"/>
          </a:p>
          <a:p>
            <a:pPr>
              <a:lnSpc>
                <a:spcPct val="150000"/>
              </a:lnSpc>
            </a:pPr>
            <a:r>
              <a:rPr lang="en-AU" dirty="0"/>
              <a:t>Make sure you download their Frog ID app to help them track native frogs in backyards across Australia!</a:t>
            </a:r>
          </a:p>
          <a:p>
            <a:endParaRPr lang="en-AU" dirty="0"/>
          </a:p>
          <a:p>
            <a:endParaRPr lang="en-AU" dirty="0"/>
          </a:p>
        </p:txBody>
      </p:sp>
      <p:pic>
        <p:nvPicPr>
          <p:cNvPr id="4" name="Picture 3">
            <a:extLst>
              <a:ext uri="{FF2B5EF4-FFF2-40B4-BE49-F238E27FC236}">
                <a16:creationId xmlns:a16="http://schemas.microsoft.com/office/drawing/2014/main" id="{424DECA5-F0D4-493F-B999-98EF640680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0754" y="2476870"/>
            <a:ext cx="2659842" cy="3148784"/>
          </a:xfrm>
          <a:prstGeom prst="rect">
            <a:avLst/>
          </a:prstGeom>
        </p:spPr>
      </p:pic>
      <p:pic>
        <p:nvPicPr>
          <p:cNvPr id="2" name="Picture 1">
            <a:extLst>
              <a:ext uri="{FF2B5EF4-FFF2-40B4-BE49-F238E27FC236}">
                <a16:creationId xmlns:a16="http://schemas.microsoft.com/office/drawing/2014/main" id="{AA621DA9-8344-4779-A602-0461BE65AAEC}"/>
              </a:ext>
            </a:extLst>
          </p:cNvPr>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2816606">
            <a:off x="5924019" y="-1749983"/>
            <a:ext cx="5236169" cy="5086207"/>
          </a:xfrm>
          <a:prstGeom prst="rect">
            <a:avLst/>
          </a:prstGeom>
        </p:spPr>
      </p:pic>
    </p:spTree>
    <p:extLst>
      <p:ext uri="{BB962C8B-B14F-4D97-AF65-F5344CB8AC3E}">
        <p14:creationId xmlns:p14="http://schemas.microsoft.com/office/powerpoint/2010/main" val="40543337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D26A27-324B-476A-A971-D56F1C59CA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740608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9EBCBC9-33DA-4526-9296-32E510A0E1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715435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D2001-BBF9-41A7-AC1E-9314DC9A45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3406" y="1314269"/>
            <a:ext cx="5561905" cy="4749206"/>
          </a:xfrm>
          <a:prstGeom prst="rect">
            <a:avLst/>
          </a:prstGeom>
        </p:spPr>
      </p:pic>
      <p:pic>
        <p:nvPicPr>
          <p:cNvPr id="4" name="Picture 3">
            <a:extLst>
              <a:ext uri="{FF2B5EF4-FFF2-40B4-BE49-F238E27FC236}">
                <a16:creationId xmlns:a16="http://schemas.microsoft.com/office/drawing/2014/main" id="{E353167F-BF3F-46C3-839C-FA88C60539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5007" y="569069"/>
            <a:ext cx="2216799" cy="1472382"/>
          </a:xfrm>
          <a:prstGeom prst="rect">
            <a:avLst/>
          </a:prstGeom>
        </p:spPr>
      </p:pic>
      <p:pic>
        <p:nvPicPr>
          <p:cNvPr id="8" name="Picture 7">
            <a:extLst>
              <a:ext uri="{FF2B5EF4-FFF2-40B4-BE49-F238E27FC236}">
                <a16:creationId xmlns:a16="http://schemas.microsoft.com/office/drawing/2014/main" id="{D417E613-4E01-4A85-BA37-6033F4DB09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7880" y="401526"/>
            <a:ext cx="1795276" cy="1807468"/>
          </a:xfrm>
          <a:prstGeom prst="rect">
            <a:avLst/>
          </a:prstGeom>
        </p:spPr>
      </p:pic>
      <p:pic>
        <p:nvPicPr>
          <p:cNvPr id="10" name="Picture 9">
            <a:extLst>
              <a:ext uri="{FF2B5EF4-FFF2-40B4-BE49-F238E27FC236}">
                <a16:creationId xmlns:a16="http://schemas.microsoft.com/office/drawing/2014/main" id="{81F54AE5-36B0-4C2F-A47B-0115BF0FE1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3872" y="2714815"/>
            <a:ext cx="2001425" cy="1741916"/>
          </a:xfrm>
          <a:prstGeom prst="rect">
            <a:avLst/>
          </a:prstGeom>
        </p:spPr>
      </p:pic>
      <p:pic>
        <p:nvPicPr>
          <p:cNvPr id="12" name="Picture 11">
            <a:extLst>
              <a:ext uri="{FF2B5EF4-FFF2-40B4-BE49-F238E27FC236}">
                <a16:creationId xmlns:a16="http://schemas.microsoft.com/office/drawing/2014/main" id="{74AE7A3F-5B09-497C-9067-DE75BCF5B2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37962" y="5192922"/>
            <a:ext cx="3060149" cy="833880"/>
          </a:xfrm>
          <a:prstGeom prst="rect">
            <a:avLst/>
          </a:prstGeom>
        </p:spPr>
      </p:pic>
      <p:pic>
        <p:nvPicPr>
          <p:cNvPr id="14" name="Picture 13">
            <a:extLst>
              <a:ext uri="{FF2B5EF4-FFF2-40B4-BE49-F238E27FC236}">
                <a16:creationId xmlns:a16="http://schemas.microsoft.com/office/drawing/2014/main" id="{DFC419B6-D7CD-4F70-B2EE-1841BAD1692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95310" y="5169245"/>
            <a:ext cx="2944374" cy="841250"/>
          </a:xfrm>
          <a:prstGeom prst="rect">
            <a:avLst/>
          </a:prstGeom>
        </p:spPr>
      </p:pic>
      <p:pic>
        <p:nvPicPr>
          <p:cNvPr id="16" name="Picture 15">
            <a:extLst>
              <a:ext uri="{FF2B5EF4-FFF2-40B4-BE49-F238E27FC236}">
                <a16:creationId xmlns:a16="http://schemas.microsoft.com/office/drawing/2014/main" id="{1D6E4523-99A1-42CF-A32F-41A956939CD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9589" y="3014602"/>
            <a:ext cx="2410973" cy="792482"/>
          </a:xfrm>
          <a:prstGeom prst="rect">
            <a:avLst/>
          </a:prstGeom>
        </p:spPr>
      </p:pic>
      <p:sp>
        <p:nvSpPr>
          <p:cNvPr id="17" name="TextBox 16">
            <a:extLst>
              <a:ext uri="{FF2B5EF4-FFF2-40B4-BE49-F238E27FC236}">
                <a16:creationId xmlns:a16="http://schemas.microsoft.com/office/drawing/2014/main" id="{0DCA7505-17DD-4CDB-A293-377189FA8AB3}"/>
              </a:ext>
            </a:extLst>
          </p:cNvPr>
          <p:cNvSpPr txBox="1"/>
          <p:nvPr/>
        </p:nvSpPr>
        <p:spPr>
          <a:xfrm>
            <a:off x="214685" y="6389794"/>
            <a:ext cx="9859618" cy="276999"/>
          </a:xfrm>
          <a:prstGeom prst="rect">
            <a:avLst/>
          </a:prstGeom>
          <a:noFill/>
        </p:spPr>
        <p:txBody>
          <a:bodyPr wrap="square" rtlCol="0">
            <a:spAutoFit/>
          </a:bodyPr>
          <a:lstStyle/>
          <a:p>
            <a:r>
              <a:rPr lang="en-AU" sz="1200" dirty="0"/>
              <a:t>Image source: https://englishiscoolsite.wordpress.com/2016/11/21/frog-cycle/</a:t>
            </a:r>
          </a:p>
        </p:txBody>
      </p:sp>
      <p:sp>
        <p:nvSpPr>
          <p:cNvPr id="20" name="TextBox 19">
            <a:extLst>
              <a:ext uri="{FF2B5EF4-FFF2-40B4-BE49-F238E27FC236}">
                <a16:creationId xmlns:a16="http://schemas.microsoft.com/office/drawing/2014/main" id="{07855555-42BE-4EBF-B66D-464EE809763C}"/>
              </a:ext>
            </a:extLst>
          </p:cNvPr>
          <p:cNvSpPr txBox="1"/>
          <p:nvPr/>
        </p:nvSpPr>
        <p:spPr>
          <a:xfrm>
            <a:off x="214685" y="276681"/>
            <a:ext cx="3299792" cy="584775"/>
          </a:xfrm>
          <a:prstGeom prst="rect">
            <a:avLst/>
          </a:prstGeom>
          <a:noFill/>
        </p:spPr>
        <p:txBody>
          <a:bodyPr wrap="square" rtlCol="0">
            <a:spAutoFit/>
          </a:bodyPr>
          <a:lstStyle/>
          <a:p>
            <a:r>
              <a:rPr lang="en-AU" sz="3200" dirty="0">
                <a:solidFill>
                  <a:schemeClr val="accent6">
                    <a:lumMod val="75000"/>
                  </a:schemeClr>
                </a:solidFill>
              </a:rPr>
              <a:t>Life cycle of a frog</a:t>
            </a:r>
          </a:p>
        </p:txBody>
      </p:sp>
    </p:spTree>
    <p:extLst>
      <p:ext uri="{BB962C8B-B14F-4D97-AF65-F5344CB8AC3E}">
        <p14:creationId xmlns:p14="http://schemas.microsoft.com/office/powerpoint/2010/main" val="253196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000" fill="hold"/>
                                        <p:tgtEl>
                                          <p:spTgt spid="16"/>
                                        </p:tgtEl>
                                        <p:attrNameLst>
                                          <p:attrName>ppt_w</p:attrName>
                                        </p:attrNameLst>
                                      </p:cBhvr>
                                      <p:tavLst>
                                        <p:tav tm="0">
                                          <p:val>
                                            <p:fltVal val="0"/>
                                          </p:val>
                                        </p:tav>
                                        <p:tav tm="100000">
                                          <p:val>
                                            <p:strVal val="#ppt_w"/>
                                          </p:val>
                                        </p:tav>
                                      </p:tavLst>
                                    </p:anim>
                                    <p:anim calcmode="lin" valueType="num">
                                      <p:cBhvr>
                                        <p:cTn id="24" dur="1000" fill="hold"/>
                                        <p:tgtEl>
                                          <p:spTgt spid="16"/>
                                        </p:tgtEl>
                                        <p:attrNameLst>
                                          <p:attrName>ppt_h</p:attrName>
                                        </p:attrNameLst>
                                      </p:cBhvr>
                                      <p:tavLst>
                                        <p:tav tm="0">
                                          <p:val>
                                            <p:fltVal val="0"/>
                                          </p:val>
                                        </p:tav>
                                        <p:tav tm="100000">
                                          <p:val>
                                            <p:strVal val="#ppt_h"/>
                                          </p:val>
                                        </p:tav>
                                      </p:tavLst>
                                    </p:anim>
                                    <p:anim calcmode="lin" valueType="num">
                                      <p:cBhvr>
                                        <p:cTn id="25" dur="1000" fill="hold"/>
                                        <p:tgtEl>
                                          <p:spTgt spid="16"/>
                                        </p:tgtEl>
                                        <p:attrNameLst>
                                          <p:attrName>style.rotation</p:attrName>
                                        </p:attrNameLst>
                                      </p:cBhvr>
                                      <p:tavLst>
                                        <p:tav tm="0">
                                          <p:val>
                                            <p:fltVal val="90"/>
                                          </p:val>
                                        </p:tav>
                                        <p:tav tm="100000">
                                          <p:val>
                                            <p:fltVal val="0"/>
                                          </p:val>
                                        </p:tav>
                                      </p:tavLst>
                                    </p:anim>
                                    <p:animEffect transition="in" filter="fade">
                                      <p:cBhvr>
                                        <p:cTn id="26" dur="1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fltVal val="0"/>
                                          </p:val>
                                        </p:tav>
                                        <p:tav tm="100000">
                                          <p:val>
                                            <p:strVal val="#ppt_w"/>
                                          </p:val>
                                        </p:tav>
                                      </p:tavLst>
                                    </p:anim>
                                    <p:anim calcmode="lin" valueType="num">
                                      <p:cBhvr>
                                        <p:cTn id="32" dur="1000" fill="hold"/>
                                        <p:tgtEl>
                                          <p:spTgt spid="14"/>
                                        </p:tgtEl>
                                        <p:attrNameLst>
                                          <p:attrName>ppt_h</p:attrName>
                                        </p:attrNameLst>
                                      </p:cBhvr>
                                      <p:tavLst>
                                        <p:tav tm="0">
                                          <p:val>
                                            <p:fltVal val="0"/>
                                          </p:val>
                                        </p:tav>
                                        <p:tav tm="100000">
                                          <p:val>
                                            <p:strVal val="#ppt_h"/>
                                          </p:val>
                                        </p:tav>
                                      </p:tavLst>
                                    </p:anim>
                                    <p:anim calcmode="lin" valueType="num">
                                      <p:cBhvr>
                                        <p:cTn id="33" dur="1000" fill="hold"/>
                                        <p:tgtEl>
                                          <p:spTgt spid="14"/>
                                        </p:tgtEl>
                                        <p:attrNameLst>
                                          <p:attrName>style.rotation</p:attrName>
                                        </p:attrNameLst>
                                      </p:cBhvr>
                                      <p:tavLst>
                                        <p:tav tm="0">
                                          <p:val>
                                            <p:fltVal val="90"/>
                                          </p:val>
                                        </p:tav>
                                        <p:tav tm="100000">
                                          <p:val>
                                            <p:fltVal val="0"/>
                                          </p:val>
                                        </p:tav>
                                      </p:tavLst>
                                    </p:anim>
                                    <p:animEffect transition="in" filter="fade">
                                      <p:cBhvr>
                                        <p:cTn id="34" dur="10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style.rotation</p:attrName>
                                        </p:attrNameLst>
                                      </p:cBhvr>
                                      <p:tavLst>
                                        <p:tav tm="0">
                                          <p:val>
                                            <p:fltVal val="90"/>
                                          </p:val>
                                        </p:tav>
                                        <p:tav tm="100000">
                                          <p:val>
                                            <p:fltVal val="0"/>
                                          </p:val>
                                        </p:tav>
                                      </p:tavLst>
                                    </p:anim>
                                    <p:animEffect transition="in" filter="fade">
                                      <p:cBhvr>
                                        <p:cTn id="42" dur="1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ppt_w</p:attrName>
                                        </p:attrNameLst>
                                      </p:cBhvr>
                                      <p:tavLst>
                                        <p:tav tm="0">
                                          <p:val>
                                            <p:fltVal val="0"/>
                                          </p:val>
                                        </p:tav>
                                        <p:tav tm="100000">
                                          <p:val>
                                            <p:strVal val="#ppt_w"/>
                                          </p:val>
                                        </p:tav>
                                      </p:tavLst>
                                    </p:anim>
                                    <p:anim calcmode="lin" valueType="num">
                                      <p:cBhvr>
                                        <p:cTn id="48" dur="1000" fill="hold"/>
                                        <p:tgtEl>
                                          <p:spTgt spid="10"/>
                                        </p:tgtEl>
                                        <p:attrNameLst>
                                          <p:attrName>ppt_h</p:attrName>
                                        </p:attrNameLst>
                                      </p:cBhvr>
                                      <p:tavLst>
                                        <p:tav tm="0">
                                          <p:val>
                                            <p:fltVal val="0"/>
                                          </p:val>
                                        </p:tav>
                                        <p:tav tm="100000">
                                          <p:val>
                                            <p:strVal val="#ppt_h"/>
                                          </p:val>
                                        </p:tav>
                                      </p:tavLst>
                                    </p:anim>
                                    <p:anim calcmode="lin" valueType="num">
                                      <p:cBhvr>
                                        <p:cTn id="49" dur="1000" fill="hold"/>
                                        <p:tgtEl>
                                          <p:spTgt spid="10"/>
                                        </p:tgtEl>
                                        <p:attrNameLst>
                                          <p:attrName>style.rotation</p:attrName>
                                        </p:attrNameLst>
                                      </p:cBhvr>
                                      <p:tavLst>
                                        <p:tav tm="0">
                                          <p:val>
                                            <p:fltVal val="90"/>
                                          </p:val>
                                        </p:tav>
                                        <p:tav tm="100000">
                                          <p:val>
                                            <p:fltVal val="0"/>
                                          </p:val>
                                        </p:tav>
                                      </p:tavLst>
                                    </p:anim>
                                    <p:animEffect transition="in" filter="fade">
                                      <p:cBhvr>
                                        <p:cTn id="50" dur="10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1000" fill="hold"/>
                                        <p:tgtEl>
                                          <p:spTgt spid="4"/>
                                        </p:tgtEl>
                                        <p:attrNameLst>
                                          <p:attrName>ppt_w</p:attrName>
                                        </p:attrNameLst>
                                      </p:cBhvr>
                                      <p:tavLst>
                                        <p:tav tm="0">
                                          <p:val>
                                            <p:fltVal val="0"/>
                                          </p:val>
                                        </p:tav>
                                        <p:tav tm="100000">
                                          <p:val>
                                            <p:strVal val="#ppt_w"/>
                                          </p:val>
                                        </p:tav>
                                      </p:tavLst>
                                    </p:anim>
                                    <p:anim calcmode="lin" valueType="num">
                                      <p:cBhvr>
                                        <p:cTn id="56" dur="1000" fill="hold"/>
                                        <p:tgtEl>
                                          <p:spTgt spid="4"/>
                                        </p:tgtEl>
                                        <p:attrNameLst>
                                          <p:attrName>ppt_h</p:attrName>
                                        </p:attrNameLst>
                                      </p:cBhvr>
                                      <p:tavLst>
                                        <p:tav tm="0">
                                          <p:val>
                                            <p:fltVal val="0"/>
                                          </p:val>
                                        </p:tav>
                                        <p:tav tm="100000">
                                          <p:val>
                                            <p:strVal val="#ppt_h"/>
                                          </p:val>
                                        </p:tav>
                                      </p:tavLst>
                                    </p:anim>
                                    <p:anim calcmode="lin" valueType="num">
                                      <p:cBhvr>
                                        <p:cTn id="57" dur="1000" fill="hold"/>
                                        <p:tgtEl>
                                          <p:spTgt spid="4"/>
                                        </p:tgtEl>
                                        <p:attrNameLst>
                                          <p:attrName>style.rotation</p:attrName>
                                        </p:attrNameLst>
                                      </p:cBhvr>
                                      <p:tavLst>
                                        <p:tav tm="0">
                                          <p:val>
                                            <p:fltVal val="90"/>
                                          </p:val>
                                        </p:tav>
                                        <p:tav tm="100000">
                                          <p:val>
                                            <p:fltVal val="0"/>
                                          </p:val>
                                        </p:tav>
                                      </p:tavLst>
                                    </p:anim>
                                    <p:animEffect transition="in" filter="fade">
                                      <p:cBhvr>
                                        <p:cTn id="5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8C3262-E6ED-4D77-8B21-F6E610C64A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692810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62E08F-E7B1-4672-8BD8-0979448ED9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10742321"/>
          </a:xfrm>
          <a:prstGeom prst="rect">
            <a:avLst/>
          </a:prstGeom>
        </p:spPr>
      </p:pic>
    </p:spTree>
    <p:extLst>
      <p:ext uri="{BB962C8B-B14F-4D97-AF65-F5344CB8AC3E}">
        <p14:creationId xmlns:p14="http://schemas.microsoft.com/office/powerpoint/2010/main" val="3554506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3AB73B-7632-45AF-9B96-5F66BC42B9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4946" y="44862"/>
            <a:ext cx="12192000" cy="6858000"/>
          </a:xfrm>
          <a:prstGeom prst="rect">
            <a:avLst/>
          </a:prstGeom>
        </p:spPr>
      </p:pic>
      <p:pic>
        <p:nvPicPr>
          <p:cNvPr id="2" name="Picture 1">
            <a:hlinkClick r:id="rId3"/>
            <a:extLst>
              <a:ext uri="{FF2B5EF4-FFF2-40B4-BE49-F238E27FC236}">
                <a16:creationId xmlns:a16="http://schemas.microsoft.com/office/drawing/2014/main" id="{CA5AD7B9-C04E-4D38-809E-5391919F137E}"/>
              </a:ext>
            </a:extLst>
          </p:cNvPr>
          <p:cNvPicPr>
            <a:picLocks noChangeAspect="1"/>
          </p:cNvPicPr>
          <p:nvPr/>
        </p:nvPicPr>
        <p:blipFill>
          <a:blip r:embed="rId4"/>
          <a:stretch>
            <a:fillRect/>
          </a:stretch>
        </p:blipFill>
        <p:spPr>
          <a:xfrm>
            <a:off x="1918364" y="947744"/>
            <a:ext cx="3120282" cy="17874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3F6AB696-4F58-497D-B52E-FD1634575758}"/>
              </a:ext>
            </a:extLst>
          </p:cNvPr>
          <p:cNvSpPr txBox="1"/>
          <p:nvPr/>
        </p:nvSpPr>
        <p:spPr>
          <a:xfrm>
            <a:off x="1918364" y="2863763"/>
            <a:ext cx="3120282" cy="1292662"/>
          </a:xfrm>
          <a:prstGeom prst="rect">
            <a:avLst/>
          </a:prstGeom>
          <a:noFill/>
        </p:spPr>
        <p:txBody>
          <a:bodyPr wrap="square">
            <a:spAutoFit/>
          </a:bodyPr>
          <a:lstStyle/>
          <a:p>
            <a:r>
              <a:rPr lang="en-AU" dirty="0"/>
              <a:t>NSW Department of Planning, Industry and Environment </a:t>
            </a:r>
            <a:r>
              <a:rPr lang="en-AU" sz="1400" dirty="0"/>
              <a:t>(</a:t>
            </a:r>
            <a:r>
              <a:rPr lang="en-AU" sz="1400" dirty="0">
                <a:hlinkClick r:id="rId3"/>
              </a:rPr>
              <a:t>https://www.environment.nsw.gov.au/topics/animals-and-plants/native-animals/native-animal-facts/frogs</a:t>
            </a:r>
            <a:r>
              <a:rPr lang="en-AU" sz="1400" dirty="0"/>
              <a:t>) </a:t>
            </a:r>
          </a:p>
        </p:txBody>
      </p:sp>
      <p:sp>
        <p:nvSpPr>
          <p:cNvPr id="8" name="TextBox 7">
            <a:extLst>
              <a:ext uri="{FF2B5EF4-FFF2-40B4-BE49-F238E27FC236}">
                <a16:creationId xmlns:a16="http://schemas.microsoft.com/office/drawing/2014/main" id="{269B3E78-CCCE-4B9B-8D16-EEB1B822C952}"/>
              </a:ext>
            </a:extLst>
          </p:cNvPr>
          <p:cNvSpPr txBox="1"/>
          <p:nvPr/>
        </p:nvSpPr>
        <p:spPr>
          <a:xfrm>
            <a:off x="1780669" y="212886"/>
            <a:ext cx="4040123" cy="584775"/>
          </a:xfrm>
          <a:prstGeom prst="rect">
            <a:avLst/>
          </a:prstGeom>
          <a:noFill/>
        </p:spPr>
        <p:txBody>
          <a:bodyPr wrap="square" rtlCol="0">
            <a:spAutoFit/>
          </a:bodyPr>
          <a:lstStyle/>
          <a:p>
            <a:r>
              <a:rPr lang="en-AU" sz="3200" dirty="0">
                <a:solidFill>
                  <a:schemeClr val="accent6">
                    <a:lumMod val="75000"/>
                  </a:schemeClr>
                </a:solidFill>
              </a:rPr>
              <a:t>Websites for research:</a:t>
            </a:r>
          </a:p>
        </p:txBody>
      </p:sp>
      <p:pic>
        <p:nvPicPr>
          <p:cNvPr id="10" name="Picture 9">
            <a:hlinkClick r:id="rId5"/>
            <a:extLst>
              <a:ext uri="{FF2B5EF4-FFF2-40B4-BE49-F238E27FC236}">
                <a16:creationId xmlns:a16="http://schemas.microsoft.com/office/drawing/2014/main" id="{61DE9C75-4020-46D5-AA4E-04A3A6B775E1}"/>
              </a:ext>
            </a:extLst>
          </p:cNvPr>
          <p:cNvPicPr>
            <a:picLocks noChangeAspect="1"/>
          </p:cNvPicPr>
          <p:nvPr/>
        </p:nvPicPr>
        <p:blipFill>
          <a:blip r:embed="rId6"/>
          <a:stretch>
            <a:fillRect/>
          </a:stretch>
        </p:blipFill>
        <p:spPr>
          <a:xfrm>
            <a:off x="7309006" y="3841713"/>
            <a:ext cx="3328133" cy="17075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a:extLst>
              <a:ext uri="{FF2B5EF4-FFF2-40B4-BE49-F238E27FC236}">
                <a16:creationId xmlns:a16="http://schemas.microsoft.com/office/drawing/2014/main" id="{28591950-C12F-46D6-9072-E98559E5D8E5}"/>
              </a:ext>
            </a:extLst>
          </p:cNvPr>
          <p:cNvSpPr txBox="1"/>
          <p:nvPr/>
        </p:nvSpPr>
        <p:spPr>
          <a:xfrm>
            <a:off x="7220947" y="5664750"/>
            <a:ext cx="4377114" cy="892552"/>
          </a:xfrm>
          <a:prstGeom prst="rect">
            <a:avLst/>
          </a:prstGeom>
          <a:noFill/>
        </p:spPr>
        <p:txBody>
          <a:bodyPr wrap="square">
            <a:spAutoFit/>
          </a:bodyPr>
          <a:lstStyle/>
          <a:p>
            <a:r>
              <a:rPr lang="en-AU" dirty="0"/>
              <a:t>The Australian Museum </a:t>
            </a:r>
            <a:r>
              <a:rPr lang="en-AU" sz="1400" dirty="0"/>
              <a:t>(</a:t>
            </a:r>
            <a:r>
              <a:rPr lang="en-AU" sz="1400" u="sng" dirty="0">
                <a:effectLst/>
                <a:hlinkClick r:id="rId5"/>
              </a:rPr>
              <a:t>https://australian.museum/learn/animals/frogs/</a:t>
            </a:r>
            <a:r>
              <a:rPr lang="en-AU" sz="1400" u="sng" dirty="0">
                <a:effectLst/>
              </a:rPr>
              <a:t>)</a:t>
            </a:r>
            <a:endParaRPr lang="en-AU" sz="1400" dirty="0">
              <a:effectLst/>
            </a:endParaRPr>
          </a:p>
          <a:p>
            <a:endParaRPr lang="en-AU" dirty="0"/>
          </a:p>
        </p:txBody>
      </p:sp>
      <p:pic>
        <p:nvPicPr>
          <p:cNvPr id="13" name="Picture 12">
            <a:hlinkClick r:id="rId7"/>
            <a:extLst>
              <a:ext uri="{FF2B5EF4-FFF2-40B4-BE49-F238E27FC236}">
                <a16:creationId xmlns:a16="http://schemas.microsoft.com/office/drawing/2014/main" id="{99A437CD-1CD9-4D1B-B943-C3EBE2C3302C}"/>
              </a:ext>
            </a:extLst>
          </p:cNvPr>
          <p:cNvPicPr>
            <a:picLocks noChangeAspect="1"/>
          </p:cNvPicPr>
          <p:nvPr/>
        </p:nvPicPr>
        <p:blipFill>
          <a:blip r:embed="rId8"/>
          <a:stretch>
            <a:fillRect/>
          </a:stretch>
        </p:blipFill>
        <p:spPr>
          <a:xfrm>
            <a:off x="7374176" y="468533"/>
            <a:ext cx="3718805" cy="21281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Box 14">
            <a:extLst>
              <a:ext uri="{FF2B5EF4-FFF2-40B4-BE49-F238E27FC236}">
                <a16:creationId xmlns:a16="http://schemas.microsoft.com/office/drawing/2014/main" id="{C4774E64-F3E1-4055-AD83-F5146ECBD7F5}"/>
              </a:ext>
            </a:extLst>
          </p:cNvPr>
          <p:cNvSpPr txBox="1"/>
          <p:nvPr/>
        </p:nvSpPr>
        <p:spPr>
          <a:xfrm>
            <a:off x="7309006" y="2735198"/>
            <a:ext cx="4222611" cy="738664"/>
          </a:xfrm>
          <a:prstGeom prst="rect">
            <a:avLst/>
          </a:prstGeom>
          <a:noFill/>
        </p:spPr>
        <p:txBody>
          <a:bodyPr wrap="square">
            <a:spAutoFit/>
          </a:bodyPr>
          <a:lstStyle/>
          <a:p>
            <a:r>
              <a:rPr lang="en-AU" dirty="0"/>
              <a:t>Australian Geographic</a:t>
            </a:r>
          </a:p>
          <a:p>
            <a:r>
              <a:rPr lang="en-AU" sz="1200" dirty="0">
                <a:hlinkClick r:id="rId7"/>
              </a:rPr>
              <a:t>https://www.australiangeographic.com.au/topics/wildlife/2017/10/australian-frogs/</a:t>
            </a:r>
            <a:r>
              <a:rPr lang="en-AU" sz="1200" dirty="0"/>
              <a:t> </a:t>
            </a:r>
          </a:p>
        </p:txBody>
      </p:sp>
      <p:pic>
        <p:nvPicPr>
          <p:cNvPr id="4" name="Picture 3">
            <a:hlinkClick r:id="rId9"/>
            <a:extLst>
              <a:ext uri="{FF2B5EF4-FFF2-40B4-BE49-F238E27FC236}">
                <a16:creationId xmlns:a16="http://schemas.microsoft.com/office/drawing/2014/main" id="{350AC004-330C-4674-8FE7-E939ABD37A35}"/>
              </a:ext>
            </a:extLst>
          </p:cNvPr>
          <p:cNvPicPr>
            <a:picLocks noChangeAspect="1"/>
          </p:cNvPicPr>
          <p:nvPr/>
        </p:nvPicPr>
        <p:blipFill>
          <a:blip r:embed="rId10"/>
          <a:stretch>
            <a:fillRect/>
          </a:stretch>
        </p:blipFill>
        <p:spPr>
          <a:xfrm>
            <a:off x="544958" y="4403405"/>
            <a:ext cx="3231476" cy="18853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TextBox 13">
            <a:extLst>
              <a:ext uri="{FF2B5EF4-FFF2-40B4-BE49-F238E27FC236}">
                <a16:creationId xmlns:a16="http://schemas.microsoft.com/office/drawing/2014/main" id="{3C666DBF-D6BB-46CA-9A74-E592209560E9}"/>
              </a:ext>
            </a:extLst>
          </p:cNvPr>
          <p:cNvSpPr txBox="1"/>
          <p:nvPr/>
        </p:nvSpPr>
        <p:spPr>
          <a:xfrm>
            <a:off x="3953690" y="5549244"/>
            <a:ext cx="2925401" cy="861774"/>
          </a:xfrm>
          <a:prstGeom prst="rect">
            <a:avLst/>
          </a:prstGeom>
          <a:noFill/>
        </p:spPr>
        <p:txBody>
          <a:bodyPr wrap="square">
            <a:spAutoFit/>
          </a:bodyPr>
          <a:lstStyle/>
          <a:p>
            <a:r>
              <a:rPr lang="en-AU" dirty="0"/>
              <a:t>Backyard Buddies (</a:t>
            </a:r>
            <a:r>
              <a:rPr lang="en-AU" sz="1400" dirty="0">
                <a:hlinkClick r:id="rId9"/>
              </a:rPr>
              <a:t>https://www.backyardbuddies.org.au/explore/frogs</a:t>
            </a:r>
            <a:r>
              <a:rPr lang="en-AU" sz="1400" dirty="0"/>
              <a:t>) </a:t>
            </a:r>
          </a:p>
        </p:txBody>
      </p:sp>
    </p:spTree>
    <p:extLst>
      <p:ext uri="{BB962C8B-B14F-4D97-AF65-F5344CB8AC3E}">
        <p14:creationId xmlns:p14="http://schemas.microsoft.com/office/powerpoint/2010/main" val="25232403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4312797A93FC47B06BF6CA7898F6AD" ma:contentTypeVersion="18" ma:contentTypeDescription="Create a new document." ma:contentTypeScope="" ma:versionID="9373bb0e261577fee5c786d152cd17d8">
  <xsd:schema xmlns:xsd="http://www.w3.org/2001/XMLSchema" xmlns:xs="http://www.w3.org/2001/XMLSchema" xmlns:p="http://schemas.microsoft.com/office/2006/metadata/properties" xmlns:ns2="d0d4d85d-0974-4be1-903f-efe096a5ab6b" xmlns:ns3="79722e6c-4d3a-40dc-ab35-27986119929f" targetNamespace="http://schemas.microsoft.com/office/2006/metadata/properties" ma:root="true" ma:fieldsID="469cc17021cec5f9978da64bd0031fc5" ns2:_="" ns3:_="">
    <xsd:import namespace="d0d4d85d-0974-4be1-903f-efe096a5ab6b"/>
    <xsd:import namespace="79722e6c-4d3a-40dc-ab35-27986119929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d4d85d-0974-4be1-903f-efe096a5ab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444c108-d34f-4c01-85d9-27842d74072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9722e6c-4d3a-40dc-ab35-27986119929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9506800-c189-47fe-9bfc-5c69586fcf41}" ma:internalName="TaxCatchAll" ma:showField="CatchAllData" ma:web="79722e6c-4d3a-40dc-ab35-27986119929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0d4d85d-0974-4be1-903f-efe096a5ab6b">
      <Terms xmlns="http://schemas.microsoft.com/office/infopath/2007/PartnerControls"/>
    </lcf76f155ced4ddcb4097134ff3c332f>
    <TaxCatchAll xmlns="79722e6c-4d3a-40dc-ab35-27986119929f" xsi:nil="true"/>
  </documentManagement>
</p:properties>
</file>

<file path=customXml/itemProps1.xml><?xml version="1.0" encoding="utf-8"?>
<ds:datastoreItem xmlns:ds="http://schemas.openxmlformats.org/officeDocument/2006/customXml" ds:itemID="{A00F3962-8160-4F5A-A84A-5236EE4C22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0d4d85d-0974-4be1-903f-efe096a5ab6b"/>
    <ds:schemaRef ds:uri="79722e6c-4d3a-40dc-ab35-2798611992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F0A4842-2642-44F3-A3C9-3B85F215B7F1}">
  <ds:schemaRefs>
    <ds:schemaRef ds:uri="http://schemas.microsoft.com/sharepoint/v3/contenttype/forms"/>
  </ds:schemaRefs>
</ds:datastoreItem>
</file>

<file path=customXml/itemProps3.xml><?xml version="1.0" encoding="utf-8"?>
<ds:datastoreItem xmlns:ds="http://schemas.openxmlformats.org/officeDocument/2006/customXml" ds:itemID="{B98F5187-B68F-46F1-A3EB-D89EDFC41C1E}">
  <ds:schemaRefs>
    <ds:schemaRef ds:uri="http://schemas.microsoft.com/office/2006/metadata/properties"/>
    <ds:schemaRef ds:uri="http://schemas.microsoft.com/office/infopath/2007/PartnerControls"/>
    <ds:schemaRef ds:uri="d0d4d85d-0974-4be1-903f-efe096a5ab6b"/>
    <ds:schemaRef ds:uri="79722e6c-4d3a-40dc-ab35-27986119929f"/>
  </ds:schemaRefs>
</ds:datastoreItem>
</file>

<file path=docProps/app.xml><?xml version="1.0" encoding="utf-8"?>
<Properties xmlns="http://schemas.openxmlformats.org/officeDocument/2006/extended-properties" xmlns:vt="http://schemas.openxmlformats.org/officeDocument/2006/docPropsVTypes">
  <Template>Office Theme</Template>
  <TotalTime>2362</TotalTime>
  <Words>2021</Words>
  <Application>Microsoft Office PowerPoint</Application>
  <PresentationFormat>Widescreen</PresentationFormat>
  <Paragraphs>275</Paragraphs>
  <Slides>48</Slides>
  <Notes>0</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Yu Gothic</vt:lpstr>
      <vt:lpstr>apercu-pro</vt:lpstr>
      <vt:lpstr>Arial</vt:lpstr>
      <vt:lpstr>Arial Black</vt:lpstr>
      <vt:lpstr>Calibri</vt:lpstr>
      <vt:lpstr>Calibri Light</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Frog or Toad?</vt:lpstr>
      <vt:lpstr>Frog and toads – taxonomy </vt:lpstr>
      <vt:lpstr>PowerPoint Presentation</vt:lpstr>
      <vt:lpstr>PowerPoint Presentation</vt:lpstr>
      <vt:lpstr>PowerPoint Presentation</vt:lpstr>
      <vt:lpstr>PowerPoint Presentation</vt:lpstr>
      <vt:lpstr>PowerPoint Presentation</vt:lpstr>
      <vt:lpstr>That means…</vt:lpstr>
      <vt:lpstr>PowerPoint Presentation</vt:lpstr>
      <vt:lpstr>PowerPoint Presentation</vt:lpstr>
      <vt:lpstr>PowerPoint Presentation</vt:lpstr>
      <vt:lpstr>When cane toads are reported in the Biosecurity Zone in New South Wales and the sighting is confirmed the animal is taken to a veterinarian and euthanized. From there: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 Hathway</dc:creator>
  <cp:lastModifiedBy>Jo Hathway</cp:lastModifiedBy>
  <cp:revision>145</cp:revision>
  <dcterms:created xsi:type="dcterms:W3CDTF">2020-09-10T04:38:12Z</dcterms:created>
  <dcterms:modified xsi:type="dcterms:W3CDTF">2025-09-09T04:43:49Z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0x010100D64312797A93FC47B06BF6CA7898F6AD</vt:lpwstr>
  </property>
</Properties>
</file>