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9" r:id="rId8"/>
    <p:sldId id="261" r:id="rId9"/>
    <p:sldId id="270" r:id="rId10"/>
    <p:sldId id="262" r:id="rId11"/>
    <p:sldId id="271" r:id="rId12"/>
    <p:sldId id="263" r:id="rId13"/>
    <p:sldId id="272" r:id="rId14"/>
    <p:sldId id="264" r:id="rId15"/>
    <p:sldId id="275" r:id="rId16"/>
    <p:sldId id="274" r:id="rId17"/>
    <p:sldId id="265" r:id="rId18"/>
    <p:sldId id="266" r:id="rId19"/>
    <p:sldId id="27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626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5" autoAdjust="0"/>
    <p:restoredTop sz="94660"/>
  </p:normalViewPr>
  <p:slideViewPr>
    <p:cSldViewPr snapToGrid="0">
      <p:cViewPr varScale="1">
        <p:scale>
          <a:sx n="48" d="100"/>
          <a:sy n="48" d="100"/>
        </p:scale>
        <p:origin x="59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5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145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185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815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34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794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039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511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008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997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EA4372A-807E-45F0-95B0-0F7DBC3D7566}" type="datetimeFigureOut">
              <a:rPr lang="en-AU" smtClean="0"/>
              <a:t>9/09/2025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5041967-3F03-4958-B4BD-8AC81221D25A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671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xtensionaus.com.au/periurbanenvirobiosecurity/home/?_sft_category=pests_and_diseases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s://extensionaus.com.au/periurbanenvirobiosecurity/home/?_sft_category=pests_and_diseases" TargetMode="External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xtensionaus.com.au/periurbanenvirobiosecurity/home/?_sft_category=pests_and_disease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s://extensionaus.com.au/periurbanenvirobiosecurity/home/?_sft_category=pests_and_diseases" TargetMode="External"/><Relationship Id="rId7" Type="http://schemas.openxmlformats.org/officeDocument/2006/relationships/image" Target="../media/image13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6.jpe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xtensionaus.com.au/periurbanenvirobiosecurity/be-aware-of-intruders-in-peri-urban-areas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xtensionaus.com.au/periurbanenvirobiosecurity/home/?_sft_category=pests_and_diseases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s://extensionaus.com.au/periurbanenvirobiosecurity/home/?_sft_category=pests_and_diseases" TargetMode="External"/><Relationship Id="rId7" Type="http://schemas.openxmlformats.org/officeDocument/2006/relationships/image" Target="../media/image13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xtensionaus.com.au/periurbanenvirobiosecurity/home/?_sft_category=pests_and_diseases" TargetMode="External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s://extensionaus.com.au/periurbanenvirobiosecurity/home/?_sft_category=pests_and_diseases" TargetMode="External"/><Relationship Id="rId7" Type="http://schemas.openxmlformats.org/officeDocument/2006/relationships/image" Target="../media/image13.svg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xtensionaus.com.au/periurbanenvirobiosecurity/home/?_sft_category=pests_and_diseases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s://extensionaus.com.au/periurbanenvirobiosecurity/home/?_sft_category=pests_and_diseases" TargetMode="External"/><Relationship Id="rId7" Type="http://schemas.openxmlformats.org/officeDocument/2006/relationships/image" Target="../media/image13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568C7-1F2D-4865-B5B6-2141A8FD0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051" y="889461"/>
            <a:ext cx="10058400" cy="3566160"/>
          </a:xfrm>
        </p:spPr>
        <p:txBody>
          <a:bodyPr/>
          <a:lstStyle/>
          <a:p>
            <a:br>
              <a:rPr lang="en-AU" dirty="0"/>
            </a:br>
            <a:r>
              <a:rPr lang="en-AU" dirty="0"/>
              <a:t>Biosecurity surveillance at school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FF1B3-9F91-4AEB-8179-5C697C8E7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543737"/>
            <a:ext cx="10058400" cy="1143000"/>
          </a:xfrm>
        </p:spPr>
        <p:txBody>
          <a:bodyPr/>
          <a:lstStyle/>
          <a:p>
            <a:r>
              <a:rPr lang="en-AU" dirty="0"/>
              <a:t>Take your students outside and join forces with the </a:t>
            </a:r>
          </a:p>
          <a:p>
            <a:r>
              <a:rPr lang="en-AU" dirty="0"/>
              <a:t>Peri-urban Environmental Biosecurity Network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365E83-E4CB-4D56-8E11-602A57B39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147" y="229845"/>
            <a:ext cx="2809843" cy="280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96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F0702-DF3A-486C-A067-C8DBDAE1A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Asian Honeybee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9217374-1ED4-4FD1-98E6-16631AE80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7091680" cy="4023360"/>
          </a:xfrm>
        </p:spPr>
        <p:txBody>
          <a:bodyPr>
            <a:noAutofit/>
          </a:bodyPr>
          <a:lstStyle/>
          <a:p>
            <a:r>
              <a:rPr lang="en-AU" sz="3200" dirty="0"/>
              <a:t>Features: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3200" dirty="0">
                <a:latin typeface="+mj-lt"/>
              </a:rPr>
              <a:t>0-13 mm in size, smaller than the European honey bee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3200" dirty="0">
                <a:latin typeface="+mj-lt"/>
              </a:rPr>
              <a:t>Similar in colour to European honeybee but with more defined abdominal banding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3200" dirty="0">
                <a:latin typeface="+mj-lt"/>
              </a:rPr>
              <a:t>4-5 visible yellow bands on abdomen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3200" dirty="0">
                <a:latin typeface="+mj-lt"/>
              </a:rPr>
              <a:t>Wing colour is clear with dark brown veining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817068-FD00-481E-9CB2-4EE7D0228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0740" y="2066699"/>
            <a:ext cx="4086903" cy="2724601"/>
          </a:xfrm>
          <a:prstGeom prst="rect">
            <a:avLst/>
          </a:prstGeom>
        </p:spPr>
      </p:pic>
      <p:pic>
        <p:nvPicPr>
          <p:cNvPr id="8" name="Graphic 7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6B198006-F453-4E41-9C3B-DA56DAE3A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CCD55E-604E-4892-8190-EF27FD9A7A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77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F0702-DF3A-486C-A067-C8DBDAE1A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Asian Honeybee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9217374-1ED4-4FD1-98E6-16631AE80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6512560" cy="4023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3200" dirty="0"/>
              <a:t>Where to look for them: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3200" dirty="0">
                <a:latin typeface="+mj-lt"/>
              </a:rPr>
              <a:t>The Asian honey bee has similar habits to European Honey bees. Look for them around flowering plants with European honeybees and native bees.  </a:t>
            </a:r>
          </a:p>
          <a:p>
            <a:r>
              <a:rPr lang="en-AU" sz="3200" dirty="0"/>
              <a:t>Do you think there will be any in your surveillance area? </a:t>
            </a:r>
          </a:p>
          <a:p>
            <a:r>
              <a:rPr lang="en-AU" sz="3200" dirty="0">
                <a:latin typeface="+mj-lt"/>
              </a:rPr>
              <a:t>Why/Why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6167D4-24DE-4BDD-88DB-73A9CA65A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0740" y="2066699"/>
            <a:ext cx="4086903" cy="2724601"/>
          </a:xfrm>
          <a:prstGeom prst="rect">
            <a:avLst/>
          </a:prstGeom>
        </p:spPr>
      </p:pic>
      <p:pic>
        <p:nvPicPr>
          <p:cNvPr id="9" name="Graphic 8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F7A43E23-D917-412A-AAE8-36303D6DDB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11" name="Graphic 10" descr="Pencil">
            <a:extLst>
              <a:ext uri="{FF2B5EF4-FFF2-40B4-BE49-F238E27FC236}">
                <a16:creationId xmlns:a16="http://schemas.microsoft.com/office/drawing/2014/main" id="{1D046C77-38A2-4DF0-AAB5-F27D1372E3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8707" y="4414738"/>
            <a:ext cx="753123" cy="7531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815603-CDD0-4C45-9916-9974F8ADEF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4FE79-6542-4B14-9D23-2B78E569F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Brown Marmorated Stink Bug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BD16D97-FE26-4DEB-BE51-E4FB1DAEF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6151932" cy="4023360"/>
          </a:xfrm>
        </p:spPr>
        <p:txBody>
          <a:bodyPr>
            <a:normAutofit/>
          </a:bodyPr>
          <a:lstStyle/>
          <a:p>
            <a:r>
              <a:rPr lang="en-AU" sz="3200" dirty="0"/>
              <a:t>Features: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Shield shape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Adults are mottled brown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White bands on antennae and sides of abdomen</a:t>
            </a:r>
            <a:endParaRPr lang="en-AU" sz="3200" dirty="0">
              <a:latin typeface="+mj-lt"/>
            </a:endParaRPr>
          </a:p>
          <a:p>
            <a:endParaRPr lang="en-AU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BA1E46-C304-4D5B-82EC-28579DDC8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1354" y="2357121"/>
            <a:ext cx="3850869" cy="3269084"/>
          </a:xfrm>
          <a:prstGeom prst="rect">
            <a:avLst/>
          </a:prstGeom>
        </p:spPr>
      </p:pic>
      <p:pic>
        <p:nvPicPr>
          <p:cNvPr id="10" name="Graphic 9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F8018C7C-3C10-4705-B5AA-08D604B251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987B54-4884-4C78-998B-53CF0D489A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0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4FE79-6542-4B14-9D23-2B78E569F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Brown Marmorated Stink Bug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BD16D97-FE26-4DEB-BE51-E4FB1DAEF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6593840" cy="4023360"/>
          </a:xfrm>
        </p:spPr>
        <p:txBody>
          <a:bodyPr>
            <a:noAutofit/>
          </a:bodyPr>
          <a:lstStyle/>
          <a:p>
            <a:r>
              <a:rPr lang="en-AU" sz="3200" dirty="0"/>
              <a:t>Where to look for them: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3200" dirty="0">
                <a:latin typeface="+mj-lt"/>
              </a:rPr>
              <a:t>Fruit trees and veggie gardens, sucking leaves and fruit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3200" dirty="0">
                <a:latin typeface="+mj-lt"/>
              </a:rPr>
              <a:t>Congregate in winter in sheds and on machinery</a:t>
            </a:r>
          </a:p>
          <a:p>
            <a:r>
              <a:rPr lang="en-AU" sz="3200" dirty="0"/>
              <a:t>Do you think there will be any in your surveillance area?</a:t>
            </a:r>
          </a:p>
          <a:p>
            <a:r>
              <a:rPr lang="en-AU" sz="3200" dirty="0">
                <a:latin typeface="+mj-lt"/>
              </a:rPr>
              <a:t>Why/Why not?</a:t>
            </a:r>
          </a:p>
          <a:p>
            <a:endParaRPr lang="en-AU" sz="3200" dirty="0"/>
          </a:p>
          <a:p>
            <a:endParaRPr lang="en-AU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D0AFA1-0903-440C-B81B-C53304099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1354" y="2357121"/>
            <a:ext cx="3850869" cy="3269084"/>
          </a:xfrm>
          <a:prstGeom prst="rect">
            <a:avLst/>
          </a:prstGeom>
        </p:spPr>
      </p:pic>
      <p:pic>
        <p:nvPicPr>
          <p:cNvPr id="8" name="Graphic 7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761FC6DC-A007-4AFC-B587-40F550944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10" name="Graphic 9" descr="Pencil">
            <a:extLst>
              <a:ext uri="{FF2B5EF4-FFF2-40B4-BE49-F238E27FC236}">
                <a16:creationId xmlns:a16="http://schemas.microsoft.com/office/drawing/2014/main" id="{3B0B9835-6F3B-4AAF-AF41-1AFCFBEC78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4544" y="4695545"/>
            <a:ext cx="753123" cy="7531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966DC43-76B9-4733-B9DF-EEE86FD6D7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54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96A47-DBD0-4367-98C9-427E561DE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Completing your surveillance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31FD3B-BFEE-464E-B29D-3677F9EAB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3900848" cy="402336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AU" dirty="0"/>
              <a:t>Decide on your surveillance area.</a:t>
            </a:r>
          </a:p>
          <a:p>
            <a:r>
              <a:rPr lang="en-AU" dirty="0"/>
              <a:t>Keep in mind the areas that the target pests like to inhabit… click the image to remind you.</a:t>
            </a:r>
          </a:p>
          <a:p>
            <a:endParaRPr lang="en-AU" dirty="0"/>
          </a:p>
        </p:txBody>
      </p:sp>
      <p:pic>
        <p:nvPicPr>
          <p:cNvPr id="5" name="Graphic 4" descr="Map with pin">
            <a:extLst>
              <a:ext uri="{FF2B5EF4-FFF2-40B4-BE49-F238E27FC236}">
                <a16:creationId xmlns:a16="http://schemas.microsoft.com/office/drawing/2014/main" id="{682A4420-C7F5-44A8-87D4-1742D000D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31766" y="700366"/>
            <a:ext cx="1138709" cy="1138709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8CF38725-5CEB-4383-9830-B8E616D9BA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2366">
            <a:off x="5521913" y="2033320"/>
            <a:ext cx="5717219" cy="4040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974587-BDEB-432A-95EB-2436C4C885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8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F69346-57EC-4A4A-B92E-5B1198176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83409" cy="6348310"/>
          </a:xfrm>
          <a:prstGeom prst="rect">
            <a:avLst/>
          </a:prstGeom>
        </p:spPr>
      </p:pic>
      <p:sp>
        <p:nvSpPr>
          <p:cNvPr id="10" name="Callout: Line 9">
            <a:extLst>
              <a:ext uri="{FF2B5EF4-FFF2-40B4-BE49-F238E27FC236}">
                <a16:creationId xmlns:a16="http://schemas.microsoft.com/office/drawing/2014/main" id="{379386BA-79DB-49E8-9210-360730252734}"/>
              </a:ext>
            </a:extLst>
          </p:cNvPr>
          <p:cNvSpPr/>
          <p:nvPr/>
        </p:nvSpPr>
        <p:spPr>
          <a:xfrm>
            <a:off x="9126245" y="2824026"/>
            <a:ext cx="2894120" cy="1065320"/>
          </a:xfrm>
          <a:prstGeom prst="borderCallout1">
            <a:avLst>
              <a:gd name="adj1" fmla="val 28750"/>
              <a:gd name="adj2" fmla="val -1278"/>
              <a:gd name="adj3" fmla="val 150833"/>
              <a:gd name="adj4" fmla="val -199377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600" b="1" dirty="0"/>
              <a:t>Cane toads</a:t>
            </a:r>
          </a:p>
          <a:p>
            <a:pPr algn="ctr"/>
            <a:r>
              <a:rPr lang="en-AU" sz="1400" dirty="0">
                <a:latin typeface="+mj-lt"/>
              </a:rPr>
              <a:t>Shelter sites including crevices between rocks, under leaf litter or wood piles</a:t>
            </a:r>
            <a:endParaRPr lang="en-AU" dirty="0"/>
          </a:p>
        </p:txBody>
      </p:sp>
      <p:sp>
        <p:nvSpPr>
          <p:cNvPr id="12" name="Callout: Line 11">
            <a:extLst>
              <a:ext uri="{FF2B5EF4-FFF2-40B4-BE49-F238E27FC236}">
                <a16:creationId xmlns:a16="http://schemas.microsoft.com/office/drawing/2014/main" id="{93D23B8B-EA1B-4D85-AC1F-15E9EC09321D}"/>
              </a:ext>
            </a:extLst>
          </p:cNvPr>
          <p:cNvSpPr/>
          <p:nvPr/>
        </p:nvSpPr>
        <p:spPr>
          <a:xfrm>
            <a:off x="9126245" y="449724"/>
            <a:ext cx="2894120" cy="1065320"/>
          </a:xfrm>
          <a:prstGeom prst="borderCallout1">
            <a:avLst>
              <a:gd name="adj1" fmla="val 28750"/>
              <a:gd name="adj2" fmla="val -1278"/>
              <a:gd name="adj3" fmla="val 162601"/>
              <a:gd name="adj4" fmla="val -153057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600" b="1" dirty="0"/>
              <a:t>Exotic bees</a:t>
            </a:r>
          </a:p>
          <a:p>
            <a:pPr algn="ctr"/>
            <a:r>
              <a:rPr lang="en-AU" sz="1400" dirty="0">
                <a:latin typeface="+mj-lt"/>
              </a:rPr>
              <a:t>Around flowering plants with European honeybees and native bees</a:t>
            </a:r>
            <a:endParaRPr lang="en-AU" dirty="0"/>
          </a:p>
        </p:txBody>
      </p:sp>
      <p:sp>
        <p:nvSpPr>
          <p:cNvPr id="14" name="Callout: Line 13">
            <a:extLst>
              <a:ext uri="{FF2B5EF4-FFF2-40B4-BE49-F238E27FC236}">
                <a16:creationId xmlns:a16="http://schemas.microsoft.com/office/drawing/2014/main" id="{D6C9864F-B4DE-4310-A08C-27796B1183B3}"/>
              </a:ext>
            </a:extLst>
          </p:cNvPr>
          <p:cNvSpPr/>
          <p:nvPr/>
        </p:nvSpPr>
        <p:spPr>
          <a:xfrm>
            <a:off x="9126245" y="1636875"/>
            <a:ext cx="2894120" cy="1065320"/>
          </a:xfrm>
          <a:prstGeom prst="borderCallout1">
            <a:avLst>
              <a:gd name="adj1" fmla="val 28750"/>
              <a:gd name="adj2" fmla="val -1278"/>
              <a:gd name="adj3" fmla="val 91666"/>
              <a:gd name="adj4" fmla="val -8680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600" b="1" dirty="0"/>
              <a:t>Brown Marmorated Stink Bug</a:t>
            </a:r>
          </a:p>
          <a:p>
            <a:pPr algn="ctr"/>
            <a:r>
              <a:rPr lang="en-US" sz="1400" dirty="0">
                <a:latin typeface="+mj-lt"/>
              </a:rPr>
              <a:t>Fruit trees and veggie gardens, sucking leaves and fruit and sheds and on machinery</a:t>
            </a:r>
          </a:p>
        </p:txBody>
      </p:sp>
      <p:sp>
        <p:nvSpPr>
          <p:cNvPr id="16" name="Callout: Line 15">
            <a:extLst>
              <a:ext uri="{FF2B5EF4-FFF2-40B4-BE49-F238E27FC236}">
                <a16:creationId xmlns:a16="http://schemas.microsoft.com/office/drawing/2014/main" id="{24C6D70B-B3BC-497B-8BD2-0E39F480A632}"/>
              </a:ext>
            </a:extLst>
          </p:cNvPr>
          <p:cNvSpPr/>
          <p:nvPr/>
        </p:nvSpPr>
        <p:spPr>
          <a:xfrm>
            <a:off x="9126245" y="4011177"/>
            <a:ext cx="2894120" cy="1065320"/>
          </a:xfrm>
          <a:prstGeom prst="borderCallout1">
            <a:avLst>
              <a:gd name="adj1" fmla="val 28750"/>
              <a:gd name="adj2" fmla="val -1278"/>
              <a:gd name="adj3" fmla="val 139166"/>
              <a:gd name="adj4" fmla="val -271462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600" b="1" dirty="0"/>
              <a:t>Red-eared Slider Turtle</a:t>
            </a:r>
          </a:p>
          <a:p>
            <a:pPr algn="ctr"/>
            <a:r>
              <a:rPr lang="en-AU" sz="1400" dirty="0">
                <a:latin typeface="+mj-lt"/>
              </a:rPr>
              <a:t>Ponds and waterways with slow moving water that provide food and basking areas</a:t>
            </a:r>
            <a:endParaRPr lang="en-US" sz="1400" dirty="0">
              <a:latin typeface="+mj-lt"/>
            </a:endParaRPr>
          </a:p>
        </p:txBody>
      </p:sp>
      <p:sp>
        <p:nvSpPr>
          <p:cNvPr id="18" name="Callout: Line 17">
            <a:extLst>
              <a:ext uri="{FF2B5EF4-FFF2-40B4-BE49-F238E27FC236}">
                <a16:creationId xmlns:a16="http://schemas.microsoft.com/office/drawing/2014/main" id="{701C4316-3FD9-4B41-AA66-5E967828CFCF}"/>
              </a:ext>
            </a:extLst>
          </p:cNvPr>
          <p:cNvSpPr/>
          <p:nvPr/>
        </p:nvSpPr>
        <p:spPr>
          <a:xfrm>
            <a:off x="9126245" y="5198327"/>
            <a:ext cx="2894120" cy="1065320"/>
          </a:xfrm>
          <a:prstGeom prst="borderCallout1">
            <a:avLst>
              <a:gd name="adj1" fmla="val 28750"/>
              <a:gd name="adj2" fmla="val -1278"/>
              <a:gd name="adj3" fmla="val 33332"/>
              <a:gd name="adj4" fmla="val -4017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600" b="1" dirty="0"/>
              <a:t>Red-imported Fire Ant</a:t>
            </a:r>
          </a:p>
          <a:p>
            <a:pPr algn="ctr"/>
            <a:r>
              <a:rPr lang="en-US" sz="1400" dirty="0">
                <a:latin typeface="+mj-lt"/>
              </a:rPr>
              <a:t>Nests often look like a disturbed mound of soil with no entry holes, also nest under logs and garden litter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7CE4E6-9109-4ADE-875D-7ACB8F90CC75}"/>
              </a:ext>
            </a:extLst>
          </p:cNvPr>
          <p:cNvSpPr txBox="1"/>
          <p:nvPr/>
        </p:nvSpPr>
        <p:spPr>
          <a:xfrm>
            <a:off x="5230658" y="5929967"/>
            <a:ext cx="3646219" cy="707886"/>
          </a:xfrm>
          <a:prstGeom prst="rect">
            <a:avLst/>
          </a:prstGeom>
          <a:solidFill>
            <a:schemeClr val="bg1"/>
          </a:solidFill>
          <a:ln cap="rnd">
            <a:solidFill>
              <a:schemeClr val="accent2"/>
            </a:solidFill>
            <a:prstDash val="lgDash"/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AU" sz="2000" dirty="0">
                <a:solidFill>
                  <a:schemeClr val="accent2"/>
                </a:solidFill>
              </a:rPr>
              <a:t>Remember, keep away from ants you think might be fire ants!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7E5DAFE-D315-4194-9725-8AB2D87B21FA}"/>
              </a:ext>
            </a:extLst>
          </p:cNvPr>
          <p:cNvSpPr/>
          <p:nvPr/>
        </p:nvSpPr>
        <p:spPr>
          <a:xfrm>
            <a:off x="4115742" y="1819923"/>
            <a:ext cx="568171" cy="568171"/>
          </a:xfrm>
          <a:prstGeom prst="ellipse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998D63C-F9D8-4C54-AEC4-B6732436AD88}"/>
              </a:ext>
            </a:extLst>
          </p:cNvPr>
          <p:cNvSpPr/>
          <p:nvPr/>
        </p:nvSpPr>
        <p:spPr>
          <a:xfrm>
            <a:off x="6056109" y="2249183"/>
            <a:ext cx="568171" cy="568171"/>
          </a:xfrm>
          <a:prstGeom prst="ellipse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2E101BE-33C0-400B-A66D-798549C1CD91}"/>
              </a:ext>
            </a:extLst>
          </p:cNvPr>
          <p:cNvSpPr/>
          <p:nvPr/>
        </p:nvSpPr>
        <p:spPr>
          <a:xfrm>
            <a:off x="2820977" y="3982098"/>
            <a:ext cx="568171" cy="568171"/>
          </a:xfrm>
          <a:prstGeom prst="ellipse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1ECFAE6-F502-4D48-8F7F-63C4A189F71B}"/>
              </a:ext>
            </a:extLst>
          </p:cNvPr>
          <p:cNvSpPr/>
          <p:nvPr/>
        </p:nvSpPr>
        <p:spPr>
          <a:xfrm>
            <a:off x="744527" y="5106887"/>
            <a:ext cx="568171" cy="568171"/>
          </a:xfrm>
          <a:prstGeom prst="ellipse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FD92355-C18E-4791-B555-ADB18AF2F368}"/>
              </a:ext>
            </a:extLst>
          </p:cNvPr>
          <p:cNvSpPr/>
          <p:nvPr/>
        </p:nvSpPr>
        <p:spPr>
          <a:xfrm>
            <a:off x="7364402" y="5220348"/>
            <a:ext cx="568171" cy="568171"/>
          </a:xfrm>
          <a:prstGeom prst="ellipse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BA2B44-AB48-47FE-A223-A6982A81715E}"/>
              </a:ext>
            </a:extLst>
          </p:cNvPr>
          <p:cNvSpPr txBox="1"/>
          <p:nvPr/>
        </p:nvSpPr>
        <p:spPr>
          <a:xfrm>
            <a:off x="9126245" y="30480"/>
            <a:ext cx="2894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Click on a pest…</a:t>
            </a:r>
          </a:p>
        </p:txBody>
      </p:sp>
    </p:spTree>
    <p:extLst>
      <p:ext uri="{BB962C8B-B14F-4D97-AF65-F5344CB8AC3E}">
        <p14:creationId xmlns:p14="http://schemas.microsoft.com/office/powerpoint/2010/main" val="400658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96A47-DBD0-4367-98C9-427E561DE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Completing your surveillance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31FD3B-BFEE-464E-B29D-3677F9EAB8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AU" dirty="0"/>
              <a:t>Decide on your surveillance area.</a:t>
            </a:r>
          </a:p>
          <a:p>
            <a:pPr marL="457200" indent="-457200">
              <a:buFont typeface="+mj-lt"/>
              <a:buAutoNum type="arabicPeriod"/>
            </a:pPr>
            <a:r>
              <a:rPr lang="en-AU" dirty="0"/>
              <a:t>Draw a sketch map of the area. </a:t>
            </a:r>
          </a:p>
          <a:p>
            <a:pPr marL="457200" indent="-457200">
              <a:buFont typeface="+mj-lt"/>
              <a:buAutoNum type="arabicPeriod"/>
            </a:pPr>
            <a:r>
              <a:rPr lang="en-AU" dirty="0"/>
              <a:t>Identify some features of the area that you think are likely locations of the pests you are looking for. </a:t>
            </a:r>
          </a:p>
          <a:p>
            <a:pPr marL="457200" indent="-457200">
              <a:buFont typeface="+mj-lt"/>
              <a:buAutoNum type="arabicPeriod"/>
            </a:pPr>
            <a:r>
              <a:rPr lang="en-AU" dirty="0"/>
              <a:t>Make a plan with your colleagues – </a:t>
            </a:r>
          </a:p>
          <a:p>
            <a:pPr marL="749808" lvl="1" indent="-457200">
              <a:buFont typeface="+mj-lt"/>
              <a:buAutoNum type="romanLcPeriod"/>
            </a:pPr>
            <a:r>
              <a:rPr lang="en-AU" dirty="0"/>
              <a:t>will this be a timed activity? </a:t>
            </a:r>
          </a:p>
          <a:p>
            <a:pPr marL="749808" lvl="1" indent="-457200">
              <a:buFont typeface="+mj-lt"/>
              <a:buAutoNum type="romanLcPeriod"/>
            </a:pPr>
            <a:r>
              <a:rPr lang="en-AU" dirty="0"/>
              <a:t>will you work in groups or as individuals? </a:t>
            </a:r>
          </a:p>
          <a:p>
            <a:pPr marL="749808" lvl="1" indent="-457200">
              <a:buFont typeface="+mj-lt"/>
              <a:buAutoNum type="romanLcPeriod"/>
            </a:pPr>
            <a:r>
              <a:rPr lang="en-AU" dirty="0"/>
              <a:t>will each group/individual check every area or concentrate on particular zones?</a:t>
            </a:r>
          </a:p>
          <a:p>
            <a:pPr marL="749808" lvl="1" indent="-457200">
              <a:buFont typeface="+mj-lt"/>
              <a:buAutoNum type="romanLcPeriod"/>
            </a:pPr>
            <a:r>
              <a:rPr lang="en-AU" dirty="0"/>
              <a:t>How will you record your findings? Hint: you don’t want to touch any of the animals, they might be beneficial natives!</a:t>
            </a:r>
          </a:p>
          <a:p>
            <a:pPr marL="457200" indent="-457200">
              <a:buFont typeface="+mj-lt"/>
              <a:buAutoNum type="arabicPeriod"/>
            </a:pPr>
            <a:r>
              <a:rPr lang="en-AU" dirty="0"/>
              <a:t>Head outside and see what you can find!</a:t>
            </a:r>
          </a:p>
        </p:txBody>
      </p:sp>
      <p:pic>
        <p:nvPicPr>
          <p:cNvPr id="5" name="Graphic 4" descr="Map with pin">
            <a:extLst>
              <a:ext uri="{FF2B5EF4-FFF2-40B4-BE49-F238E27FC236}">
                <a16:creationId xmlns:a16="http://schemas.microsoft.com/office/drawing/2014/main" id="{682A4420-C7F5-44A8-87D4-1742D000D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31766" y="700366"/>
            <a:ext cx="1138709" cy="1138709"/>
          </a:xfrm>
          <a:prstGeom prst="rect">
            <a:avLst/>
          </a:prstGeom>
        </p:spPr>
      </p:pic>
      <p:pic>
        <p:nvPicPr>
          <p:cNvPr id="7" name="Graphic 6" descr="Pencil">
            <a:extLst>
              <a:ext uri="{FF2B5EF4-FFF2-40B4-BE49-F238E27FC236}">
                <a16:creationId xmlns:a16="http://schemas.microsoft.com/office/drawing/2014/main" id="{CF4C9344-8854-4052-B898-F39FF12B9D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034" y="2360717"/>
            <a:ext cx="753123" cy="7531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A47491-CCA3-4F50-8118-7AF4A63DF4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7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9DCEA-E7FD-415D-BF2D-A292A51C4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did you find?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69395-06EC-43F7-AA87-26BE7EBCBA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600" dirty="0">
                <a:latin typeface="+mj-lt"/>
              </a:rPr>
              <a:t>Review your findings. </a:t>
            </a:r>
          </a:p>
          <a:p>
            <a:r>
              <a:rPr lang="en-AU" sz="3600" dirty="0">
                <a:latin typeface="+mj-lt"/>
              </a:rPr>
              <a:t>Did you find anything that you think might be one of the target pests? </a:t>
            </a:r>
          </a:p>
        </p:txBody>
      </p:sp>
      <p:pic>
        <p:nvPicPr>
          <p:cNvPr id="5" name="Graphic 4" descr="Camera">
            <a:extLst>
              <a:ext uri="{FF2B5EF4-FFF2-40B4-BE49-F238E27FC236}">
                <a16:creationId xmlns:a16="http://schemas.microsoft.com/office/drawing/2014/main" id="{E89E70CB-4A92-4AF7-85C7-1626167D2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7120" y="558800"/>
            <a:ext cx="1178560" cy="1178560"/>
          </a:xfrm>
          <a:prstGeom prst="rect">
            <a:avLst/>
          </a:prstGeom>
        </p:spPr>
      </p:pic>
      <p:pic>
        <p:nvPicPr>
          <p:cNvPr id="7" name="Graphic 6" descr="Pencil">
            <a:extLst>
              <a:ext uri="{FF2B5EF4-FFF2-40B4-BE49-F238E27FC236}">
                <a16:creationId xmlns:a16="http://schemas.microsoft.com/office/drawing/2014/main" id="{3E07E0D9-0E5E-41AD-AF60-8F46DDABF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7911" y="2675877"/>
            <a:ext cx="753123" cy="7531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1C4FEA-BF9E-45CC-A34F-9F23C7AB1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36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8C036-7A6A-43C9-B091-35F9A115E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Report your results…</a:t>
            </a:r>
            <a:br>
              <a:rPr lang="en-AU" dirty="0"/>
            </a:br>
            <a:r>
              <a:rPr lang="en-AU" sz="2000" dirty="0"/>
              <a:t>and help protect our natural environment!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5B1E0-B12E-48C7-AE6E-59B1D4EC5A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1" y="1845734"/>
            <a:ext cx="6859039" cy="4431284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Clr>
                <a:srgbClr val="0EAEC4"/>
              </a:buClr>
              <a:buSzPct val="120000"/>
              <a:buFont typeface="+mj-lt"/>
              <a:buAutoNum type="arabicPeriod"/>
            </a:pPr>
            <a:r>
              <a:rPr lang="en-US" dirty="0">
                <a:solidFill>
                  <a:srgbClr val="08626D"/>
                </a:solidFill>
              </a:rPr>
              <a:t>Download the free </a:t>
            </a:r>
            <a:r>
              <a:rPr lang="en-US" dirty="0" err="1">
                <a:solidFill>
                  <a:srgbClr val="08626D"/>
                </a:solidFill>
              </a:rPr>
              <a:t>MyPestGuide</a:t>
            </a:r>
            <a:r>
              <a:rPr lang="en-US" baseline="30000" dirty="0" err="1">
                <a:solidFill>
                  <a:srgbClr val="08626D"/>
                </a:solidFill>
              </a:rPr>
              <a:t>TM</a:t>
            </a:r>
            <a:r>
              <a:rPr lang="en-US" dirty="0">
                <a:solidFill>
                  <a:srgbClr val="08626D"/>
                </a:solidFill>
              </a:rPr>
              <a:t> Reporter from the App Store or Google Play.</a:t>
            </a:r>
          </a:p>
          <a:p>
            <a:pPr marL="457200" indent="-457200">
              <a:buClr>
                <a:srgbClr val="0EAEC4"/>
              </a:buClr>
              <a:buSzPct val="120000"/>
              <a:buFont typeface="+mj-lt"/>
              <a:buAutoNum type="arabicPeriod"/>
            </a:pPr>
            <a:r>
              <a:rPr lang="en-US" dirty="0">
                <a:solidFill>
                  <a:srgbClr val="08626D"/>
                </a:solidFill>
              </a:rPr>
              <a:t>Take a photo on your phone</a:t>
            </a:r>
          </a:p>
          <a:p>
            <a:pPr marL="457200" indent="-457200">
              <a:buClr>
                <a:srgbClr val="0EAEC4"/>
              </a:buClr>
              <a:buSzPct val="120000"/>
              <a:buFont typeface="+mj-lt"/>
              <a:buAutoNum type="arabicPeriod"/>
            </a:pPr>
            <a:r>
              <a:rPr lang="en-US" dirty="0">
                <a:solidFill>
                  <a:srgbClr val="08626D"/>
                </a:solidFill>
              </a:rPr>
              <a:t>Open the </a:t>
            </a:r>
            <a:r>
              <a:rPr lang="en-US" dirty="0" err="1">
                <a:solidFill>
                  <a:srgbClr val="08626D"/>
                </a:solidFill>
              </a:rPr>
              <a:t>MyPestGuide</a:t>
            </a:r>
            <a:r>
              <a:rPr lang="en-US" dirty="0">
                <a:solidFill>
                  <a:srgbClr val="08626D"/>
                </a:solidFill>
              </a:rPr>
              <a:t> Reporter app</a:t>
            </a:r>
          </a:p>
          <a:p>
            <a:pPr marL="457200" indent="-457200">
              <a:buClr>
                <a:srgbClr val="0EAEC4"/>
              </a:buClr>
              <a:buSzPct val="120000"/>
              <a:buFont typeface="+mj-lt"/>
              <a:buAutoNum type="arabicPeriod"/>
            </a:pPr>
            <a:r>
              <a:rPr lang="en-US" dirty="0">
                <a:solidFill>
                  <a:srgbClr val="08626D"/>
                </a:solidFill>
              </a:rPr>
              <a:t>Create a report </a:t>
            </a:r>
          </a:p>
          <a:p>
            <a:pPr marL="446088" lvl="1" indent="0">
              <a:buClr>
                <a:srgbClr val="0EAEC4"/>
              </a:buClr>
              <a:buSzPct val="120000"/>
              <a:buNone/>
            </a:pPr>
            <a:r>
              <a:rPr lang="en-US" dirty="0">
                <a:solidFill>
                  <a:srgbClr val="08626D"/>
                </a:solidFill>
              </a:rPr>
              <a:t>Add a photo (a)</a:t>
            </a:r>
          </a:p>
          <a:p>
            <a:pPr marL="446088" lvl="1" indent="0">
              <a:buClr>
                <a:srgbClr val="0EAEC4"/>
              </a:buClr>
              <a:buSzPct val="120000"/>
              <a:buNone/>
            </a:pPr>
            <a:r>
              <a:rPr lang="en-US" dirty="0">
                <a:solidFill>
                  <a:srgbClr val="08626D"/>
                </a:solidFill>
              </a:rPr>
              <a:t>Click ‘Show More’ and select the ‘Peri-urban Environmental Biosecurity program (b)</a:t>
            </a:r>
          </a:p>
          <a:p>
            <a:pPr marL="457200" indent="-457200">
              <a:buClr>
                <a:srgbClr val="0EAEC4"/>
              </a:buClr>
              <a:buSzPct val="120000"/>
              <a:buFont typeface="+mj-lt"/>
              <a:buAutoNum type="arabicPeriod"/>
            </a:pPr>
            <a:r>
              <a:rPr lang="en-US" dirty="0">
                <a:solidFill>
                  <a:srgbClr val="08626D"/>
                </a:solidFill>
              </a:rPr>
              <a:t>Enter details about your observations (c)</a:t>
            </a:r>
          </a:p>
          <a:p>
            <a:pPr marL="446088" lvl="1" indent="-153988">
              <a:buClr>
                <a:srgbClr val="0EAEC4"/>
              </a:buClr>
              <a:buSzPct val="200000"/>
              <a:buNone/>
            </a:pPr>
            <a:r>
              <a:rPr lang="en-US" dirty="0">
                <a:solidFill>
                  <a:srgbClr val="08626D"/>
                </a:solidFill>
              </a:rPr>
              <a:t>	Describe your environment and what you found</a:t>
            </a:r>
          </a:p>
          <a:p>
            <a:pPr marL="446088" lvl="1" indent="-153988">
              <a:buClr>
                <a:srgbClr val="0EAEC4"/>
              </a:buClr>
              <a:buSzPct val="200000"/>
              <a:buNone/>
            </a:pPr>
            <a:r>
              <a:rPr lang="en-US" dirty="0">
                <a:solidFill>
                  <a:srgbClr val="08626D"/>
                </a:solidFill>
              </a:rPr>
              <a:t>	Agree to share the report and click ‘Continue’</a:t>
            </a:r>
          </a:p>
          <a:p>
            <a:pPr marL="446088" lvl="1" indent="-153988">
              <a:buClr>
                <a:srgbClr val="0EAEC4"/>
              </a:buClr>
              <a:buSzPct val="200000"/>
              <a:buNone/>
            </a:pPr>
            <a:r>
              <a:rPr lang="en-US" dirty="0">
                <a:solidFill>
                  <a:srgbClr val="08626D"/>
                </a:solidFill>
              </a:rPr>
              <a:t>	Provide any other relevant details such as your state, email and phone</a:t>
            </a:r>
          </a:p>
          <a:p>
            <a:pPr marL="457200" indent="-457200">
              <a:buClr>
                <a:srgbClr val="0EAEC4"/>
              </a:buClr>
              <a:buSzPct val="120000"/>
              <a:buFont typeface="+mj-lt"/>
              <a:buAutoNum type="arabicPeriod"/>
            </a:pPr>
            <a:r>
              <a:rPr lang="en-US" dirty="0">
                <a:solidFill>
                  <a:srgbClr val="08626D"/>
                </a:solidFill>
              </a:rPr>
              <a:t>Click ‘Send’ and your report is complete!</a:t>
            </a:r>
            <a:endParaRPr lang="en-AU" dirty="0">
              <a:solidFill>
                <a:srgbClr val="08626D"/>
              </a:solidFill>
            </a:endParaRPr>
          </a:p>
        </p:txBody>
      </p:sp>
      <p:pic>
        <p:nvPicPr>
          <p:cNvPr id="5" name="Graphic 4" descr="Internet">
            <a:extLst>
              <a:ext uri="{FF2B5EF4-FFF2-40B4-BE49-F238E27FC236}">
                <a16:creationId xmlns:a16="http://schemas.microsoft.com/office/drawing/2014/main" id="{274540D1-8B3B-47BE-B29F-6BF7E3B43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6000" y="673947"/>
            <a:ext cx="1249680" cy="12496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BEDD54-F19F-4896-ACCD-6AA4164E05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69622"/>
          <a:stretch/>
        </p:blipFill>
        <p:spPr>
          <a:xfrm>
            <a:off x="7956320" y="1845734"/>
            <a:ext cx="1503680" cy="26852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A82BAD0-3263-4E87-AFC8-7958882506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1" r="35677"/>
          <a:stretch/>
        </p:blipFill>
        <p:spPr>
          <a:xfrm>
            <a:off x="9154160" y="2822641"/>
            <a:ext cx="1503680" cy="26852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255429C-EC9A-44E9-9E5F-AAE85A7401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94" r="-1916"/>
          <a:stretch/>
        </p:blipFill>
        <p:spPr>
          <a:xfrm>
            <a:off x="10530840" y="3591730"/>
            <a:ext cx="1503680" cy="268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55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E3239-A642-48AE-9454-AED61EE60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Give yourself a pat on the back for helping maintain Australia’s biosecurity!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DBAF28B-81DC-4176-8CC6-81401FF372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597" y="1842704"/>
            <a:ext cx="3627127" cy="3819152"/>
          </a:xfr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885B33A-72C3-4659-8FE1-506EE3F84B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787270"/>
              </p:ext>
            </p:extLst>
          </p:nvPr>
        </p:nvGraphicFramePr>
        <p:xfrm>
          <a:off x="773432" y="5767201"/>
          <a:ext cx="10705459" cy="509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275520" imgH="298440" progId="">
                  <p:embed/>
                </p:oleObj>
              </mc:Choice>
              <mc:Fallback>
                <p:oleObj r:id="rId3" imgW="6275520" imgH="2984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3432" y="5767201"/>
                        <a:ext cx="10705459" cy="5091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B6C3B4F9-993E-40CB-B7E4-38CCB30540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8685" y="5120641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48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06C8A-7EBA-4749-A2FD-6DE5F80DF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What is surveillance?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D3B48-25AB-4232-89F0-FC5478B16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200" dirty="0"/>
              <a:t>Surveillance is observing or monitoring for the purpose of gathering information. </a:t>
            </a:r>
          </a:p>
          <a:p>
            <a:r>
              <a:rPr lang="en-AU" sz="3200" dirty="0"/>
              <a:t>It is often used to describe an organisation watching people but in this case we are talking about watching out for pest animals!</a:t>
            </a:r>
          </a:p>
        </p:txBody>
      </p:sp>
      <p:pic>
        <p:nvPicPr>
          <p:cNvPr id="5" name="Graphic 4" descr="Security camera">
            <a:extLst>
              <a:ext uri="{FF2B5EF4-FFF2-40B4-BE49-F238E27FC236}">
                <a16:creationId xmlns:a16="http://schemas.microsoft.com/office/drawing/2014/main" id="{4BF1CF21-9540-4346-8F8D-F4FA0E942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792070" y="490196"/>
            <a:ext cx="1489081" cy="14890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668CFC-D211-4AEE-A4CA-0D159A7CE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5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ed eared slider turtle">
            <a:extLst>
              <a:ext uri="{FF2B5EF4-FFF2-40B4-BE49-F238E27FC236}">
                <a16:creationId xmlns:a16="http://schemas.microsoft.com/office/drawing/2014/main" id="{BC5BF4FB-CB6B-4C9A-B324-01C359C0F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258" y="0"/>
            <a:ext cx="3328742" cy="308256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C908DC-7E92-4F40-A040-03A6E5721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What are we looking for?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4DC94-4B22-4AA5-BAC3-963EDF0EC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8321928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>
                <a:latin typeface="+mj-lt"/>
              </a:rPr>
              <a:t>There are lots of animals and plants that can pose a threat to the environment of New South Wales. Any new plants and animals that are not native to Australia can cause a lot of damage. </a:t>
            </a:r>
          </a:p>
          <a:p>
            <a:pPr marL="0" indent="0">
              <a:buNone/>
            </a:pPr>
            <a:r>
              <a:rPr lang="en-AU" sz="3200" dirty="0">
                <a:latin typeface="+mj-lt"/>
              </a:rPr>
              <a:t>At the moment in </a:t>
            </a:r>
            <a:r>
              <a:rPr lang="en-AU" sz="3200" u="sng" dirty="0">
                <a:latin typeface="+mj-lt"/>
              </a:rPr>
              <a:t>peri-urban areas </a:t>
            </a:r>
            <a:r>
              <a:rPr lang="en-AU" sz="3200" dirty="0">
                <a:latin typeface="+mj-lt"/>
              </a:rPr>
              <a:t>of New South Wales there are five pests that we are especially interested in: </a:t>
            </a:r>
          </a:p>
        </p:txBody>
      </p:sp>
      <p:pic>
        <p:nvPicPr>
          <p:cNvPr id="5" name="Picture 4" descr="Brown marmorated stink bug">
            <a:extLst>
              <a:ext uri="{FF2B5EF4-FFF2-40B4-BE49-F238E27FC236}">
                <a16:creationId xmlns:a16="http://schemas.microsoft.com/office/drawing/2014/main" id="{5F6C928A-DCE5-4687-B067-FE6AF263A6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786" y="4849963"/>
            <a:ext cx="1624691" cy="1379234"/>
          </a:xfrm>
          <a:prstGeom prst="rect">
            <a:avLst/>
          </a:prstGeom>
        </p:spPr>
      </p:pic>
      <p:pic>
        <p:nvPicPr>
          <p:cNvPr id="7" name="Picture 6" descr="Cane toad">
            <a:extLst>
              <a:ext uri="{FF2B5EF4-FFF2-40B4-BE49-F238E27FC236}">
                <a16:creationId xmlns:a16="http://schemas.microsoft.com/office/drawing/2014/main" id="{AB583DE2-8509-4F61-96D6-7D6DF9106C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930" y="4874605"/>
            <a:ext cx="2196844" cy="1433189"/>
          </a:xfrm>
          <a:prstGeom prst="rect">
            <a:avLst/>
          </a:prstGeom>
        </p:spPr>
      </p:pic>
      <p:pic>
        <p:nvPicPr>
          <p:cNvPr id="9" name="Picture 8" descr="Red imported fire ant">
            <a:extLst>
              <a:ext uri="{FF2B5EF4-FFF2-40B4-BE49-F238E27FC236}">
                <a16:creationId xmlns:a16="http://schemas.microsoft.com/office/drawing/2014/main" id="{AD588C9A-004E-43B7-85E5-BC0957963A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489" y="5085319"/>
            <a:ext cx="1596936" cy="11438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614D30A-A0BC-4F30-A94C-2E8D573B2D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26880" y="5028387"/>
            <a:ext cx="1596936" cy="10646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1956B8-D075-4144-A881-D5F3FF2EAFFC}"/>
              </a:ext>
            </a:extLst>
          </p:cNvPr>
          <p:cNvSpPr txBox="1"/>
          <p:nvPr/>
        </p:nvSpPr>
        <p:spPr>
          <a:xfrm>
            <a:off x="9326880" y="3746616"/>
            <a:ext cx="28651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>
                <a:solidFill>
                  <a:schemeClr val="tx2">
                    <a:lumMod val="75000"/>
                  </a:schemeClr>
                </a:solidFill>
              </a:rPr>
              <a:t>properties on the fringes of towns and cities, for more information </a:t>
            </a:r>
            <a:r>
              <a:rPr lang="en-AU" dirty="0">
                <a:solidFill>
                  <a:schemeClr val="tx2">
                    <a:lumMod val="75000"/>
                  </a:schemeClr>
                </a:solidFill>
                <a:hlinkClick r:id="rId8"/>
              </a:rPr>
              <a:t>click here</a:t>
            </a:r>
            <a:endParaRPr lang="en-A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AFDB4E-E7D8-4E38-A698-5C8B941A94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92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88302-D4A3-4252-B460-24B7DC433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Cane Toad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AD0D1-136C-4B6B-AE1E-604C64241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6151932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800" dirty="0"/>
              <a:t>Features: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Bony ridges over eyes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Distinctive large poison gland behind their head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Adults 10-15cm long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Dry warty skin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3E5838-624D-42D4-BBF0-89CAE6A2F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376" y="3007195"/>
            <a:ext cx="3666667" cy="2923809"/>
          </a:xfrm>
          <a:prstGeom prst="rect">
            <a:avLst/>
          </a:prstGeom>
        </p:spPr>
      </p:pic>
      <p:pic>
        <p:nvPicPr>
          <p:cNvPr id="5" name="Graphic 4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27C305F4-3900-409A-A269-0717A3FEDD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900A97B-639E-4E8F-808C-F38A168FBF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93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88302-D4A3-4252-B460-24B7DC433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Cane Toad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AD0D1-136C-4B6B-AE1E-604C64241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4"/>
            <a:ext cx="7002097" cy="40233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dirty="0"/>
              <a:t>Where to look for them: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>
                <a:latin typeface="+mj-lt"/>
              </a:rPr>
              <a:t>Open, disturbed habitats near water </a:t>
            </a:r>
            <a:r>
              <a:rPr lang="en-AU" sz="2800" dirty="0" err="1">
                <a:latin typeface="+mj-lt"/>
              </a:rPr>
              <a:t>eg</a:t>
            </a:r>
            <a:r>
              <a:rPr lang="en-AU" sz="2800" dirty="0">
                <a:latin typeface="+mj-lt"/>
              </a:rPr>
              <a:t> ponds and dams or rivers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>
                <a:latin typeface="+mj-lt"/>
              </a:rPr>
              <a:t>On roads, footpaths and walking tracks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>
                <a:latin typeface="+mj-lt"/>
              </a:rPr>
              <a:t>Shelter sites including crevices between rocks, under leaf litter or wood piles</a:t>
            </a:r>
          </a:p>
          <a:p>
            <a:r>
              <a:rPr lang="en-AU" sz="2800" dirty="0"/>
              <a:t>Do you think there will be any in your surveillance area?</a:t>
            </a:r>
          </a:p>
          <a:p>
            <a:r>
              <a:rPr lang="en-AU" sz="2800" dirty="0">
                <a:latin typeface="+mj-lt"/>
              </a:rPr>
              <a:t>Why/Why not?</a:t>
            </a: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3E5838-624D-42D4-BBF0-89CAE6A2F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376" y="3007195"/>
            <a:ext cx="3666667" cy="2923809"/>
          </a:xfrm>
          <a:prstGeom prst="rect">
            <a:avLst/>
          </a:prstGeom>
        </p:spPr>
      </p:pic>
      <p:pic>
        <p:nvPicPr>
          <p:cNvPr id="6" name="Graphic 5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6DBA99DF-12DC-49AF-894D-B67795FE52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10" name="Graphic 9" descr="Pencil">
            <a:extLst>
              <a:ext uri="{FF2B5EF4-FFF2-40B4-BE49-F238E27FC236}">
                <a16:creationId xmlns:a16="http://schemas.microsoft.com/office/drawing/2014/main" id="{19A4E2B8-88B7-4D69-8C75-D478AE287C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2299" y="4469099"/>
            <a:ext cx="753123" cy="7531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0D9881-58FA-4E8E-9A87-A5472BDBF8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83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B853A-213F-4179-BD51-B45506FF8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Red-imported Fire Ant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E3FBDC-B1DA-4033-BA00-EBD019F9E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9376" y="3155891"/>
            <a:ext cx="3666667" cy="2626416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C5ACD46-7B96-47DF-AD4C-095B17BB4E07}"/>
              </a:ext>
            </a:extLst>
          </p:cNvPr>
          <p:cNvSpPr txBox="1">
            <a:spLocks/>
          </p:cNvSpPr>
          <p:nvPr/>
        </p:nvSpPr>
        <p:spPr>
          <a:xfrm>
            <a:off x="1097280" y="1845734"/>
            <a:ext cx="6151932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 dirty="0"/>
              <a:t>Features: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>
                <a:latin typeface="+mj-lt"/>
              </a:rPr>
              <a:t>Reddish-brown with darker abdomen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>
                <a:latin typeface="+mj-lt"/>
              </a:rPr>
              <a:t>2 to 6mm in length in the same nest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>
                <a:latin typeface="+mj-lt"/>
              </a:rPr>
              <a:t>Aggressive behaviour </a:t>
            </a:r>
          </a:p>
          <a:p>
            <a:endParaRPr lang="en-AU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D9BDD1-D9E4-4F9C-938D-ECD66B41A7CD}"/>
              </a:ext>
            </a:extLst>
          </p:cNvPr>
          <p:cNvSpPr txBox="1"/>
          <p:nvPr/>
        </p:nvSpPr>
        <p:spPr>
          <a:xfrm rot="166987">
            <a:off x="7091168" y="1966381"/>
            <a:ext cx="4651466" cy="1077218"/>
          </a:xfrm>
          <a:prstGeom prst="rect">
            <a:avLst/>
          </a:prstGeom>
          <a:noFill/>
          <a:ln cap="rnd">
            <a:solidFill>
              <a:schemeClr val="accent2"/>
            </a:solidFill>
            <a:prstDash val="lgDash"/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AU" sz="3200" dirty="0">
                <a:solidFill>
                  <a:schemeClr val="accent2"/>
                </a:solidFill>
              </a:rPr>
              <a:t>Do not touch any ants you </a:t>
            </a:r>
            <a:r>
              <a:rPr lang="en-AU" sz="3200" b="1" dirty="0">
                <a:solidFill>
                  <a:schemeClr val="accent2"/>
                </a:solidFill>
              </a:rPr>
              <a:t>think</a:t>
            </a:r>
            <a:r>
              <a:rPr lang="en-AU" sz="3200" dirty="0">
                <a:solidFill>
                  <a:schemeClr val="accent2"/>
                </a:solidFill>
              </a:rPr>
              <a:t> might be fire ants!</a:t>
            </a:r>
          </a:p>
        </p:txBody>
      </p:sp>
      <p:pic>
        <p:nvPicPr>
          <p:cNvPr id="16" name="Graphic 15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0DAE6EF1-3753-4CE0-9A44-26A311ACA3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E91A7F-66BF-42FF-B33C-2283A765CF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8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B853A-213F-4179-BD51-B45506FF8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Red-imported Fire Ant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E3FBDC-B1DA-4033-BA00-EBD019F9E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9376" y="3155891"/>
            <a:ext cx="3666667" cy="2626416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C5ACD46-7B96-47DF-AD4C-095B17BB4E07}"/>
              </a:ext>
            </a:extLst>
          </p:cNvPr>
          <p:cNvSpPr txBox="1">
            <a:spLocks/>
          </p:cNvSpPr>
          <p:nvPr/>
        </p:nvSpPr>
        <p:spPr>
          <a:xfrm>
            <a:off x="1097280" y="1845734"/>
            <a:ext cx="6151932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 dirty="0"/>
              <a:t>Where to look for them: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>
                <a:latin typeface="+mj-lt"/>
              </a:rPr>
              <a:t>Nests often look like a disturbed mound of soil with no entry holes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>
                <a:latin typeface="+mj-lt"/>
              </a:rPr>
              <a:t>Also nest under logs and garden litter</a:t>
            </a:r>
          </a:p>
          <a:p>
            <a:r>
              <a:rPr lang="en-AU" sz="2800" dirty="0"/>
              <a:t>Do you think there will be any in your surveillance area?</a:t>
            </a:r>
          </a:p>
          <a:p>
            <a:r>
              <a:rPr lang="en-AU" sz="2800" dirty="0">
                <a:latin typeface="+mj-lt"/>
              </a:rPr>
              <a:t>Why/Why not?</a:t>
            </a:r>
          </a:p>
          <a:p>
            <a:endParaRPr lang="en-AU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D9BDD1-D9E4-4F9C-938D-ECD66B41A7CD}"/>
              </a:ext>
            </a:extLst>
          </p:cNvPr>
          <p:cNvSpPr txBox="1"/>
          <p:nvPr/>
        </p:nvSpPr>
        <p:spPr>
          <a:xfrm rot="166987">
            <a:off x="7091168" y="1966381"/>
            <a:ext cx="4651466" cy="1077218"/>
          </a:xfrm>
          <a:prstGeom prst="rect">
            <a:avLst/>
          </a:prstGeom>
          <a:noFill/>
          <a:ln cap="rnd">
            <a:solidFill>
              <a:schemeClr val="accent2"/>
            </a:solidFill>
            <a:prstDash val="lgDash"/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AU" sz="3200" dirty="0">
                <a:solidFill>
                  <a:schemeClr val="accent2"/>
                </a:solidFill>
              </a:rPr>
              <a:t>Do not touch any ants you </a:t>
            </a:r>
            <a:r>
              <a:rPr lang="en-AU" sz="3200" b="1" dirty="0">
                <a:solidFill>
                  <a:schemeClr val="accent2"/>
                </a:solidFill>
              </a:rPr>
              <a:t>think</a:t>
            </a:r>
            <a:r>
              <a:rPr lang="en-AU" sz="3200" dirty="0">
                <a:solidFill>
                  <a:schemeClr val="accent2"/>
                </a:solidFill>
              </a:rPr>
              <a:t> might be fire ants!</a:t>
            </a:r>
          </a:p>
        </p:txBody>
      </p:sp>
      <p:pic>
        <p:nvPicPr>
          <p:cNvPr id="4" name="Graphic 3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516ADE77-401D-4A89-A32E-7540CB54B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5" name="Graphic 4" descr="Pencil">
            <a:extLst>
              <a:ext uri="{FF2B5EF4-FFF2-40B4-BE49-F238E27FC236}">
                <a16:creationId xmlns:a16="http://schemas.microsoft.com/office/drawing/2014/main" id="{03CE4983-3683-4099-BA0F-31556D4F12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7116" y="3985332"/>
            <a:ext cx="753123" cy="7531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A03E8B-FC34-44FA-AB33-B60A043517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8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B7739-8B7F-424E-9D62-EE4677EBD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Red-eared Slider Turtle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3B602A-248E-4A6F-BE29-7054F3CBC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4877" y="1737360"/>
            <a:ext cx="4490803" cy="415868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C437A04-04A1-47C4-9197-8ACFB8CBF7A6}"/>
              </a:ext>
            </a:extLst>
          </p:cNvPr>
          <p:cNvSpPr txBox="1">
            <a:spLocks/>
          </p:cNvSpPr>
          <p:nvPr/>
        </p:nvSpPr>
        <p:spPr>
          <a:xfrm>
            <a:off x="1097280" y="1845734"/>
            <a:ext cx="6151932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/>
              <a:t>Features: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Red stripe behind each eye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Yellow stripes on face and legs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Head retracts into shell</a:t>
            </a:r>
          </a:p>
          <a:p>
            <a:endParaRPr lang="en-AU" sz="3200" dirty="0"/>
          </a:p>
        </p:txBody>
      </p:sp>
      <p:pic>
        <p:nvPicPr>
          <p:cNvPr id="12" name="Graphic 11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AE1BB771-0B99-45AE-813B-CE2C574818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ED56A8-D211-48D6-AEEF-9FDF4A799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2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B7739-8B7F-424E-9D62-EE4677EBD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n-lt"/>
              </a:rPr>
              <a:t>Red-eared Slider Turtle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C437A04-04A1-47C4-9197-8ACFB8CBF7A6}"/>
              </a:ext>
            </a:extLst>
          </p:cNvPr>
          <p:cNvSpPr txBox="1">
            <a:spLocks/>
          </p:cNvSpPr>
          <p:nvPr/>
        </p:nvSpPr>
        <p:spPr>
          <a:xfrm>
            <a:off x="1097280" y="1845734"/>
            <a:ext cx="6151932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3200" dirty="0"/>
              <a:t>Where to look for them: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3200" dirty="0">
                <a:latin typeface="+mj-lt"/>
              </a:rPr>
              <a:t>Ponds and waterways with slow moving water that provide food and basking areas </a:t>
            </a:r>
          </a:p>
          <a:p>
            <a:r>
              <a:rPr lang="en-AU" sz="3200" dirty="0"/>
              <a:t>Do you think there will be any in your surveillance area? </a:t>
            </a:r>
          </a:p>
          <a:p>
            <a:r>
              <a:rPr lang="en-AU" sz="3200" dirty="0">
                <a:latin typeface="+mj-lt"/>
              </a:rPr>
              <a:t>Why/Why not?</a:t>
            </a:r>
          </a:p>
          <a:p>
            <a:endParaRPr lang="en-AU" sz="3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9BF4EE-26AD-4248-BCC9-A900F8F0E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4877" y="1778070"/>
            <a:ext cx="4490803" cy="4158687"/>
          </a:xfrm>
          <a:prstGeom prst="rect">
            <a:avLst/>
          </a:prstGeom>
        </p:spPr>
      </p:pic>
      <p:pic>
        <p:nvPicPr>
          <p:cNvPr id="11" name="Graphic 10" descr="Document">
            <a:hlinkClick r:id="rId3" tooltip="Link to fact sheet"/>
            <a:extLst>
              <a:ext uri="{FF2B5EF4-FFF2-40B4-BE49-F238E27FC236}">
                <a16:creationId xmlns:a16="http://schemas.microsoft.com/office/drawing/2014/main" id="{D0DCAE78-8E62-4CC8-8A69-E6B113D206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687" y="666713"/>
            <a:ext cx="1070647" cy="1070647"/>
          </a:xfrm>
          <a:prstGeom prst="rect">
            <a:avLst/>
          </a:prstGeom>
        </p:spPr>
      </p:pic>
      <p:pic>
        <p:nvPicPr>
          <p:cNvPr id="13" name="Graphic 12" descr="Pencil">
            <a:extLst>
              <a:ext uri="{FF2B5EF4-FFF2-40B4-BE49-F238E27FC236}">
                <a16:creationId xmlns:a16="http://schemas.microsoft.com/office/drawing/2014/main" id="{526DEEBD-D4F0-48FB-9A51-6605FD037C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5666" y="4056353"/>
            <a:ext cx="753123" cy="7531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63A2A8-A255-4133-A4ED-B5812A8C31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479" y="5510986"/>
            <a:ext cx="1060411" cy="106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2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02006FA4-1611-4B07-AF7F-85CF6D20EB3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835</TotalTime>
  <Words>909</Words>
  <Application>Microsoft Office PowerPoint</Application>
  <PresentationFormat>Widescreen</PresentationFormat>
  <Paragraphs>109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Retrospect</vt:lpstr>
      <vt:lpstr> Biosecurity surveillance at school</vt:lpstr>
      <vt:lpstr>What is surveillance? </vt:lpstr>
      <vt:lpstr>What are we looking for?</vt:lpstr>
      <vt:lpstr>Cane Toad</vt:lpstr>
      <vt:lpstr>Cane Toad</vt:lpstr>
      <vt:lpstr>Red-imported Fire Ant</vt:lpstr>
      <vt:lpstr>Red-imported Fire Ant</vt:lpstr>
      <vt:lpstr>Red-eared Slider Turtle</vt:lpstr>
      <vt:lpstr>Red-eared Slider Turtle</vt:lpstr>
      <vt:lpstr>Asian Honeybee</vt:lpstr>
      <vt:lpstr>Asian Honeybee</vt:lpstr>
      <vt:lpstr>Brown Marmorated Stink Bug</vt:lpstr>
      <vt:lpstr>Brown Marmorated Stink Bug</vt:lpstr>
      <vt:lpstr>Completing your surveillance</vt:lpstr>
      <vt:lpstr>PowerPoint Presentation</vt:lpstr>
      <vt:lpstr>Completing your surveillance</vt:lpstr>
      <vt:lpstr>What did you find?</vt:lpstr>
      <vt:lpstr>Report your results… and help protect our natural environment!</vt:lpstr>
      <vt:lpstr>Give yourself a pat on the back for helping maintain Australia’s biosecurity!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Surveillance at school</dc:title>
  <dc:creator>Jo Hathway</dc:creator>
  <cp:lastModifiedBy>Jo Hathway</cp:lastModifiedBy>
  <cp:revision>78</cp:revision>
  <dcterms:created xsi:type="dcterms:W3CDTF">2020-09-30T02:31:36Z</dcterms:created>
  <dcterms:modified xsi:type="dcterms:W3CDTF">2025-09-09T05:45:53Z</dcterms:modified>
</cp:coreProperties>
</file>